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59" r:id="rId4"/>
    <p:sldId id="258" r:id="rId5"/>
    <p:sldId id="262" r:id="rId6"/>
    <p:sldId id="264" r:id="rId7"/>
    <p:sldId id="272" r:id="rId8"/>
    <p:sldId id="273" r:id="rId9"/>
    <p:sldId id="274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6CC"/>
    <a:srgbClr val="BB8FB8"/>
    <a:srgbClr val="D9C8B5"/>
    <a:srgbClr val="EAE1DC"/>
    <a:srgbClr val="F0F0E8"/>
    <a:srgbClr val="F7F8F2"/>
    <a:srgbClr val="EFEFEF"/>
    <a:srgbClr val="BBA28E"/>
    <a:srgbClr val="C1B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E5DF4-AD5F-4480-9A68-58C2C3B5769E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17A3A-6641-48A2-9DC9-BD6A0AC34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09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EA759-A083-4834-8CA1-5931DF1AE0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07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EA759-A083-4834-8CA1-5931DF1AE0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74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EA759-A083-4834-8CA1-5931DF1AE0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706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EA759-A083-4834-8CA1-5931DF1AE0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004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EA759-A083-4834-8CA1-5931DF1AE04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233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Конкурсант самостоятельно смотрит   фрагмент   фильма   по   ссылке.   </a:t>
            </a:r>
          </a:p>
          <a:p>
            <a:r>
              <a:rPr lang="ru-RU" dirty="0" smtClean="0"/>
              <a:t>Готовит   письменно   свое   решение педагогической ситуации  в  соответствии с  заданием.  </a:t>
            </a:r>
          </a:p>
          <a:p>
            <a:r>
              <a:rPr lang="ru-RU" dirty="0" smtClean="0"/>
              <a:t>Готовится  к  публичному представлению своей позиции. </a:t>
            </a:r>
          </a:p>
          <a:p>
            <a:r>
              <a:rPr lang="ru-RU" dirty="0" smtClean="0"/>
              <a:t>Представляет публичную позицию.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EA759-A083-4834-8CA1-5931DF1AE04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623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A15E-3F58-494D-B938-E2114BB8ECEB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5854-F268-458D-B5DF-01F943A4B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4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A15E-3F58-494D-B938-E2114BB8ECEB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5854-F268-458D-B5DF-01F943A4B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22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A15E-3F58-494D-B938-E2114BB8ECEB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5854-F268-458D-B5DF-01F943A4B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46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A15E-3F58-494D-B938-E2114BB8ECEB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5854-F268-458D-B5DF-01F943A4B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4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A15E-3F58-494D-B938-E2114BB8ECEB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5854-F268-458D-B5DF-01F943A4B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5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A15E-3F58-494D-B938-E2114BB8ECEB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5854-F268-458D-B5DF-01F943A4B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60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A15E-3F58-494D-B938-E2114BB8ECEB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5854-F268-458D-B5DF-01F943A4B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54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A15E-3F58-494D-B938-E2114BB8ECEB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5854-F268-458D-B5DF-01F943A4B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703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A15E-3F58-494D-B938-E2114BB8ECEB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5854-F268-458D-B5DF-01F943A4B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8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A15E-3F58-494D-B938-E2114BB8ECEB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5854-F268-458D-B5DF-01F943A4B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5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A15E-3F58-494D-B938-E2114BB8ECEB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95854-F268-458D-B5DF-01F943A4B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86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BA15E-3F58-494D-B938-E2114BB8ECEB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95854-F268-458D-B5DF-01F943A4B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02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vkvideo.ru/@teacherofrussia/playlists" TargetMode="External"/><Relationship Id="rId3" Type="http://schemas.openxmlformats.org/officeDocument/2006/relationships/hyperlink" Target="https://www.youtube.com/playlist?list=PL4ckr8Samus9FcMSWr1TBmKAkYZ2OauKs" TargetMode="External"/><Relationship Id="rId7" Type="http://schemas.openxmlformats.org/officeDocument/2006/relationships/hyperlink" Target="http://&#1089;&#1086;&#1076;.&#1076;&#1074;&#1086;&#1088;&#1077;&#1094;22.&#1088;&#1092;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erdtsedetyam.ru/" TargetMode="External"/><Relationship Id="rId5" Type="http://schemas.openxmlformats.org/officeDocument/2006/relationships/hyperlink" Target="https://vkvideo.ru/playlist/-50260207_55" TargetMode="External"/><Relationship Id="rId4" Type="http://schemas.openxmlformats.org/officeDocument/2006/relationships/hyperlink" Target="https://vkvideo.ru/playlist/-50260207_5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forms.yandex.ru/u/65a0fa172530c22657534c8f/" TargetMode="External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isk.yandex.ru/d/rErI8UXyYA4Ldw" TargetMode="External"/><Relationship Id="rId5" Type="http://schemas.openxmlformats.org/officeDocument/2006/relationships/hyperlink" Target="https://clck.ru/3FjAmj" TargetMode="External"/><Relationship Id="rId4" Type="http://schemas.openxmlformats.org/officeDocument/2006/relationships/hyperlink" Target="https://clck.ru/37eJhA" TargetMode="Externa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forms.yandex.ru/u/65a0fa172530c22657534c8f/" TargetMode="External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isk.yandex.ru/d/rErI8UXyYA4Ldw" TargetMode="External"/><Relationship Id="rId5" Type="http://schemas.openxmlformats.org/officeDocument/2006/relationships/hyperlink" Target="https://clck.ru/3FjAmj" TargetMode="External"/><Relationship Id="rId4" Type="http://schemas.openxmlformats.org/officeDocument/2006/relationships/hyperlink" Target="https://clck.ru/37eJhA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forms.yandex.ru/u/65a0fa172530c22657534c8f/" TargetMode="External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isk.yandex.ru/d/rErI8UXyYA4Ldw" TargetMode="External"/><Relationship Id="rId5" Type="http://schemas.openxmlformats.org/officeDocument/2006/relationships/hyperlink" Target="https://clck.ru/3FjAmj" TargetMode="External"/><Relationship Id="rId4" Type="http://schemas.openxmlformats.org/officeDocument/2006/relationships/hyperlink" Target="https://clck.ru/37eJh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24640" y="1077067"/>
            <a:ext cx="9698998" cy="3991897"/>
          </a:xfrm>
          <a:prstGeom prst="rect">
            <a:avLst/>
          </a:prstGeom>
          <a:solidFill>
            <a:srgbClr val="F7F8F2"/>
          </a:solidFill>
          <a:ln>
            <a:solidFill>
              <a:srgbClr val="F7F8F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025" y="241023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Организация и проведение </a:t>
            </a:r>
            <a:br>
              <a:rPr lang="ru-RU" i="1" dirty="0" smtClean="0"/>
            </a:br>
            <a:r>
              <a:rPr lang="en-US" i="1" dirty="0" smtClean="0"/>
              <a:t>XXI </a:t>
            </a:r>
            <a:r>
              <a:rPr lang="ru-RU" i="1" dirty="0" smtClean="0"/>
              <a:t>краевого конкурса </a:t>
            </a:r>
            <a:br>
              <a:rPr lang="ru-RU" i="1" dirty="0" smtClean="0"/>
            </a:br>
            <a:r>
              <a:rPr lang="ru-RU" i="1" dirty="0" smtClean="0"/>
              <a:t>профессионального мастерства </a:t>
            </a:r>
            <a:br>
              <a:rPr lang="ru-RU" i="1" dirty="0" smtClean="0"/>
            </a:br>
            <a:r>
              <a:rPr lang="ru-RU" i="1" dirty="0" smtClean="0"/>
              <a:t>работников сферы </a:t>
            </a:r>
            <a:br>
              <a:rPr lang="ru-RU" i="1" dirty="0" smtClean="0"/>
            </a:br>
            <a:r>
              <a:rPr lang="ru-RU" i="1" dirty="0" smtClean="0"/>
              <a:t>дополнительного образования </a:t>
            </a:r>
            <a:br>
              <a:rPr lang="ru-RU" i="1" dirty="0" smtClean="0"/>
            </a:br>
            <a:r>
              <a:rPr lang="ru-RU" sz="6700" i="1" dirty="0" smtClean="0"/>
              <a:t>«Сердце отдаю детям»</a:t>
            </a:r>
            <a:endParaRPr lang="ru-RU" sz="67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091" y="104020"/>
            <a:ext cx="792549" cy="780356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9764660" y="4898824"/>
            <a:ext cx="1729249" cy="1746557"/>
            <a:chOff x="6511412" y="324464"/>
            <a:chExt cx="2290916" cy="220242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511412" y="324464"/>
              <a:ext cx="2290916" cy="2202425"/>
              <a:chOff x="9424218" y="324465"/>
              <a:chExt cx="2290916" cy="2202425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9424218" y="324465"/>
                <a:ext cx="2290916" cy="2202425"/>
              </a:xfrm>
              <a:prstGeom prst="rect">
                <a:avLst/>
              </a:prstGeom>
              <a:solidFill>
                <a:srgbClr val="EAE1DC"/>
              </a:solidFill>
              <a:ln>
                <a:solidFill>
                  <a:srgbClr val="DDD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10471353" y="471948"/>
                <a:ext cx="196645" cy="206478"/>
              </a:xfrm>
              <a:prstGeom prst="ellipse">
                <a:avLst/>
              </a:prstGeom>
              <a:solidFill>
                <a:srgbClr val="F7F8F2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6676104" y="956326"/>
              <a:ext cx="2126224" cy="815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BB8FB8"/>
                  </a:solidFill>
                </a:rPr>
                <a:t>28 января 14:00</a:t>
              </a: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>
                  <a:alpha val="94510"/>
                </a:srgbClr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6343" y="104020"/>
            <a:ext cx="943898" cy="8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71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227" y="1376655"/>
            <a:ext cx="10363200" cy="292693"/>
          </a:xfrm>
        </p:spPr>
        <p:txBody>
          <a:bodyPr>
            <a:noAutofit/>
          </a:bodyPr>
          <a:lstStyle/>
          <a:p>
            <a:r>
              <a:rPr lang="ru-RU" sz="2667" b="1" dirty="0">
                <a:solidFill>
                  <a:srgbClr val="1E70B8"/>
                </a:solidFill>
                <a:latin typeface="+mn-lt"/>
                <a:ea typeface="+mn-ea"/>
                <a:cs typeface="+mn-cs"/>
              </a:rPr>
              <a:t>Этапы конкурса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20473" y="-4077"/>
            <a:ext cx="12192000" cy="1220754"/>
            <a:chOff x="0" y="0"/>
            <a:chExt cx="9144000" cy="915566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0" y="0"/>
              <a:ext cx="9144000" cy="915566"/>
              <a:chOff x="0" y="0"/>
              <a:chExt cx="9144000" cy="915566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0"/>
                <a:ext cx="9144000" cy="915566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18" name="TextBox 7"/>
              <p:cNvSpPr txBox="1">
                <a:spLocks noChangeArrowheads="1"/>
              </p:cNvSpPr>
              <p:nvPr/>
            </p:nvSpPr>
            <p:spPr bwMode="auto">
              <a:xfrm>
                <a:off x="971600" y="339502"/>
                <a:ext cx="698477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1219170" fontAlgn="base"/>
                <a:r>
                  <a:rPr lang="ru-RU" sz="1600" b="1" dirty="0">
                    <a:solidFill>
                      <a:srgbClr val="0070C0"/>
                    </a:solidFill>
                    <a:latin typeface="Times New Roman" pitchFamily="18" charset="0"/>
                    <a:cs typeface="Arial" pitchFamily="34" charset="0"/>
                  </a:rPr>
                  <a:t>Региональный модельный центр дополнительного образования детей в Алтайском крае</a:t>
                </a:r>
                <a:endParaRPr lang="ru-RU" sz="2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9" name="Группа 18"/>
              <p:cNvGrpSpPr>
                <a:grpSpLocks/>
              </p:cNvGrpSpPr>
              <p:nvPr/>
            </p:nvGrpSpPr>
            <p:grpSpPr bwMode="auto">
              <a:xfrm>
                <a:off x="126876" y="62553"/>
                <a:ext cx="789856" cy="781005"/>
                <a:chOff x="3345958" y="0"/>
                <a:chExt cx="2452085" cy="2420888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345958" y="0"/>
                  <a:ext cx="2452085" cy="2420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Рисунок 6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174081" y="836712"/>
                  <a:ext cx="795838" cy="842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6" name="Рисунок 15" descr="logo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491" y="19516"/>
              <a:ext cx="1331640" cy="867077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-123543" y="6858136"/>
            <a:ext cx="11662888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ru-RU" sz="1600" dirty="0"/>
              <a:t>Номинации  </a:t>
            </a:r>
          </a:p>
          <a:p>
            <a:pPr>
              <a:spcAft>
                <a:spcPts val="1600"/>
              </a:spcAft>
            </a:pPr>
            <a:r>
              <a:rPr lang="ru-RU" sz="1600" dirty="0"/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9640" y="2583374"/>
            <a:ext cx="4143605" cy="7408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до </a:t>
            </a:r>
            <a:r>
              <a:rPr lang="ru-RU" sz="1600" dirty="0" smtClean="0"/>
              <a:t>04.03.2025</a:t>
            </a:r>
            <a:endParaRPr lang="ru-RU" sz="1600" dirty="0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2158428" y="3347077"/>
            <a:ext cx="264658" cy="38404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TextBox 7"/>
          <p:cNvSpPr txBox="1"/>
          <p:nvPr/>
        </p:nvSpPr>
        <p:spPr>
          <a:xfrm>
            <a:off x="1287354" y="3812969"/>
            <a:ext cx="1948175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определяются участники очного этапа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413375" y="2483660"/>
            <a:ext cx="2016224" cy="379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29 -30 </a:t>
            </a:r>
            <a:r>
              <a:rPr lang="ru-RU" sz="1600" dirty="0"/>
              <a:t>марта </a:t>
            </a:r>
            <a:r>
              <a:rPr lang="ru-RU" sz="1600" dirty="0" smtClean="0"/>
              <a:t>2025</a:t>
            </a:r>
            <a:endParaRPr lang="ru-RU" sz="16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261247" y="3560427"/>
            <a:ext cx="5596456" cy="8431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«</a:t>
            </a:r>
            <a:r>
              <a:rPr lang="ru-RU" sz="1400" dirty="0"/>
              <a:t>Твой путь к самореализации и успеху» для группы </a:t>
            </a:r>
            <a:r>
              <a:rPr lang="ru-RU" sz="1400" dirty="0" smtClean="0"/>
              <a:t>обучающихся»</a:t>
            </a:r>
          </a:p>
          <a:p>
            <a:r>
              <a:rPr lang="ru-RU" sz="1200" dirty="0" smtClean="0"/>
              <a:t>Открытое занятие –для всех кроме наставников</a:t>
            </a:r>
          </a:p>
          <a:p>
            <a:r>
              <a:rPr lang="ru-RU" sz="1200" dirty="0" smtClean="0"/>
              <a:t>Мастер-класс –для наставников</a:t>
            </a:r>
            <a:endParaRPr lang="ru-RU" sz="1333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189641" y="1740989"/>
            <a:ext cx="4466199" cy="576064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467" dirty="0"/>
          </a:p>
          <a:p>
            <a:pPr lvl="0" algn="ctr"/>
            <a:r>
              <a:rPr lang="ru-RU" sz="1467" dirty="0"/>
              <a:t>До 04 марта </a:t>
            </a:r>
            <a:r>
              <a:rPr lang="ru-RU" sz="1467" dirty="0" smtClean="0"/>
              <a:t>2025-  </a:t>
            </a:r>
            <a:endParaRPr lang="ru-RU" sz="1467" dirty="0"/>
          </a:p>
          <a:p>
            <a:pPr lvl="0" algn="ctr"/>
            <a:r>
              <a:rPr lang="ru-RU" sz="1467" dirty="0"/>
              <a:t>заочный этап</a:t>
            </a:r>
          </a:p>
          <a:p>
            <a:pPr algn="ctr"/>
            <a:endParaRPr lang="ru-RU" sz="2400" dirty="0"/>
          </a:p>
        </p:txBody>
      </p:sp>
      <p:sp>
        <p:nvSpPr>
          <p:cNvPr id="34" name="Пятиугольник 33"/>
          <p:cNvSpPr/>
          <p:nvPr/>
        </p:nvSpPr>
        <p:spPr>
          <a:xfrm>
            <a:off x="4847862" y="1747037"/>
            <a:ext cx="7104789" cy="576064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67" dirty="0"/>
          </a:p>
          <a:p>
            <a:pPr lvl="0" algn="ctr"/>
            <a:r>
              <a:rPr lang="ru-RU" sz="1467" dirty="0" smtClean="0"/>
              <a:t>29 -30 марта 2025- </a:t>
            </a:r>
            <a:r>
              <a:rPr lang="ru-RU" sz="1467" dirty="0"/>
              <a:t>очный этап</a:t>
            </a:r>
          </a:p>
          <a:p>
            <a:pPr algn="ctr"/>
            <a:endParaRPr lang="ru-RU" sz="24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261246" y="2974711"/>
            <a:ext cx="5494493" cy="4800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/>
              <a:t>«4К: </a:t>
            </a:r>
            <a:r>
              <a:rPr lang="ru-RU" sz="1333" dirty="0" err="1"/>
              <a:t>командообразование</a:t>
            </a:r>
            <a:r>
              <a:rPr lang="ru-RU" sz="1333" dirty="0"/>
              <a:t>, креативность, коммуникации, </a:t>
            </a:r>
            <a:r>
              <a:rPr lang="ru-RU" sz="1333" dirty="0" smtClean="0"/>
              <a:t>критическое мышление»</a:t>
            </a:r>
            <a:endParaRPr lang="ru-RU" sz="1333" dirty="0"/>
          </a:p>
        </p:txBody>
      </p:sp>
      <p:sp>
        <p:nvSpPr>
          <p:cNvPr id="40" name="Стрелка вправо 39"/>
          <p:cNvSpPr/>
          <p:nvPr/>
        </p:nvSpPr>
        <p:spPr>
          <a:xfrm rot="5400000">
            <a:off x="8306804" y="4483833"/>
            <a:ext cx="378925" cy="38404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1" name="TextBox 40"/>
          <p:cNvSpPr txBox="1"/>
          <p:nvPr/>
        </p:nvSpPr>
        <p:spPr>
          <a:xfrm>
            <a:off x="6116474" y="4975242"/>
            <a:ext cx="5011285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определяются финалисты конкурса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7293" y="5605443"/>
            <a:ext cx="557844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/>
              <a:t>Критерии оценивания каждого конкурсного испытания есть в положении  Конкурса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445" y="5565641"/>
            <a:ext cx="2228833" cy="839825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1000236" y="4717820"/>
            <a:ext cx="2581044" cy="8206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33" b="1" dirty="0" err="1"/>
              <a:t>вебинар</a:t>
            </a:r>
            <a:r>
              <a:rPr lang="ru-RU" sz="1333" b="1" dirty="0"/>
              <a:t>  для участников очного этапа </a:t>
            </a:r>
          </a:p>
          <a:p>
            <a:pPr algn="ctr"/>
            <a:r>
              <a:rPr lang="ru-RU" sz="1333" b="1" dirty="0" smtClean="0"/>
              <a:t>04.03.2025 в 14:00</a:t>
            </a:r>
            <a:endParaRPr lang="ru-RU" sz="1333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00236" y="5713837"/>
            <a:ext cx="2581044" cy="10482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33" b="1" dirty="0" smtClean="0"/>
              <a:t>Очный семинар  </a:t>
            </a:r>
            <a:r>
              <a:rPr lang="ru-RU" sz="1333" b="1" dirty="0"/>
              <a:t>для участников очного этапа </a:t>
            </a:r>
          </a:p>
          <a:p>
            <a:pPr algn="ctr"/>
            <a:r>
              <a:rPr lang="ru-RU" sz="1333" b="1" dirty="0" smtClean="0"/>
              <a:t>11-12 марта 2025 </a:t>
            </a:r>
          </a:p>
          <a:p>
            <a:pPr algn="ctr"/>
            <a:r>
              <a:rPr lang="ru-RU" sz="1333" b="1" dirty="0" smtClean="0"/>
              <a:t>+курсы повышения квалификации</a:t>
            </a:r>
            <a:endParaRPr lang="ru-RU" sz="1333" b="1" dirty="0"/>
          </a:p>
        </p:txBody>
      </p:sp>
    </p:spTree>
    <p:extLst>
      <p:ext uri="{BB962C8B-B14F-4D97-AF65-F5344CB8AC3E}">
        <p14:creationId xmlns:p14="http://schemas.microsoft.com/office/powerpoint/2010/main" val="162577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227" y="1376655"/>
            <a:ext cx="10363200" cy="292693"/>
          </a:xfrm>
        </p:spPr>
        <p:txBody>
          <a:bodyPr>
            <a:noAutofit/>
          </a:bodyPr>
          <a:lstStyle/>
          <a:p>
            <a:r>
              <a:rPr lang="ru-RU" sz="2667" b="1" dirty="0">
                <a:solidFill>
                  <a:srgbClr val="1E70B8"/>
                </a:solidFill>
                <a:latin typeface="+mn-lt"/>
                <a:ea typeface="+mn-ea"/>
                <a:cs typeface="+mn-cs"/>
              </a:rPr>
              <a:t>Этапы конкурса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20473" y="-4077"/>
            <a:ext cx="12192000" cy="1220754"/>
            <a:chOff x="0" y="0"/>
            <a:chExt cx="9144000" cy="915566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0" y="0"/>
              <a:ext cx="9144000" cy="915566"/>
              <a:chOff x="0" y="0"/>
              <a:chExt cx="9144000" cy="915566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0"/>
                <a:ext cx="9144000" cy="915566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18" name="TextBox 7"/>
              <p:cNvSpPr txBox="1">
                <a:spLocks noChangeArrowheads="1"/>
              </p:cNvSpPr>
              <p:nvPr/>
            </p:nvSpPr>
            <p:spPr bwMode="auto">
              <a:xfrm>
                <a:off x="971600" y="339502"/>
                <a:ext cx="698477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1219170" fontAlgn="base"/>
                <a:r>
                  <a:rPr lang="ru-RU" sz="1600" b="1" dirty="0">
                    <a:solidFill>
                      <a:srgbClr val="0070C0"/>
                    </a:solidFill>
                    <a:latin typeface="Times New Roman" pitchFamily="18" charset="0"/>
                    <a:cs typeface="Arial" pitchFamily="34" charset="0"/>
                  </a:rPr>
                  <a:t>Региональный модельный центр дополнительного образования детей в Алтайском крае</a:t>
                </a:r>
                <a:endParaRPr lang="ru-RU" sz="2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9" name="Группа 18"/>
              <p:cNvGrpSpPr>
                <a:grpSpLocks/>
              </p:cNvGrpSpPr>
              <p:nvPr/>
            </p:nvGrpSpPr>
            <p:grpSpPr bwMode="auto">
              <a:xfrm>
                <a:off x="126876" y="62553"/>
                <a:ext cx="789856" cy="781005"/>
                <a:chOff x="3345958" y="0"/>
                <a:chExt cx="2452085" cy="2420888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345958" y="0"/>
                  <a:ext cx="2452085" cy="2420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Рисунок 6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174081" y="836712"/>
                  <a:ext cx="795838" cy="842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6" name="Рисунок 15" descr="logo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491" y="19516"/>
              <a:ext cx="1331640" cy="867077"/>
            </a:xfrm>
            <a:prstGeom prst="rect">
              <a:avLst/>
            </a:prstGeom>
          </p:spPr>
        </p:pic>
      </p:grpSp>
      <p:sp>
        <p:nvSpPr>
          <p:cNvPr id="34" name="Пятиугольник 33"/>
          <p:cNvSpPr/>
          <p:nvPr/>
        </p:nvSpPr>
        <p:spPr>
          <a:xfrm>
            <a:off x="335360" y="1783715"/>
            <a:ext cx="5514834" cy="576064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467" dirty="0"/>
          </a:p>
          <a:p>
            <a:pPr lvl="0" algn="ctr"/>
            <a:r>
              <a:rPr lang="ru-RU" sz="1467" dirty="0" smtClean="0"/>
              <a:t>31 марта-1 апреля  2025- финальный </a:t>
            </a:r>
            <a:r>
              <a:rPr lang="ru-RU" sz="1467" dirty="0"/>
              <a:t>этап</a:t>
            </a:r>
          </a:p>
          <a:p>
            <a:pPr algn="ctr"/>
            <a:endParaRPr lang="ru-RU" sz="2400" dirty="0"/>
          </a:p>
        </p:txBody>
      </p:sp>
      <p:sp>
        <p:nvSpPr>
          <p:cNvPr id="40" name="Стрелка вправо 39"/>
          <p:cNvSpPr/>
          <p:nvPr/>
        </p:nvSpPr>
        <p:spPr>
          <a:xfrm rot="5400000">
            <a:off x="2679095" y="4269883"/>
            <a:ext cx="776402" cy="38404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1" name="TextBox 40"/>
          <p:cNvSpPr txBox="1"/>
          <p:nvPr/>
        </p:nvSpPr>
        <p:spPr>
          <a:xfrm>
            <a:off x="1811827" y="4850105"/>
            <a:ext cx="269766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определяется </a:t>
            </a:r>
            <a:endParaRPr lang="ru-RU" sz="1600" dirty="0" smtClean="0"/>
          </a:p>
          <a:p>
            <a:pPr algn="ctr"/>
            <a:r>
              <a:rPr lang="ru-RU" sz="1600" dirty="0" smtClean="0"/>
              <a:t>Абсолютный </a:t>
            </a:r>
            <a:r>
              <a:rPr lang="ru-RU" sz="1600" dirty="0"/>
              <a:t>победитель конкурса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69191" y="2704537"/>
            <a:ext cx="2396209" cy="4800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i="1" dirty="0"/>
              <a:t>Педагогическое многоборье</a:t>
            </a:r>
            <a:endParaRPr lang="ru-RU" sz="1333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056107" y="1783715"/>
            <a:ext cx="4800533" cy="5760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33" dirty="0" smtClean="0"/>
              <a:t>01 апреля 2025 в 16:00</a:t>
            </a:r>
            <a:endParaRPr lang="ru-RU" sz="1333" dirty="0"/>
          </a:p>
          <a:p>
            <a:pPr algn="ctr"/>
            <a:r>
              <a:rPr lang="ru-RU" sz="1333" dirty="0"/>
              <a:t>Церемония награждения в КЗ «Сибирь»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869191" y="3394968"/>
            <a:ext cx="2396209" cy="6926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i="1" dirty="0"/>
              <a:t>Высшая Лига дополнительного образования детей</a:t>
            </a:r>
            <a:endParaRPr lang="ru-RU" sz="1333" i="1" dirty="0"/>
          </a:p>
        </p:txBody>
      </p:sp>
    </p:spTree>
    <p:extLst>
      <p:ext uri="{BB962C8B-B14F-4D97-AF65-F5344CB8AC3E}">
        <p14:creationId xmlns:p14="http://schemas.microsoft.com/office/powerpoint/2010/main" val="37773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227" y="666746"/>
            <a:ext cx="10363200" cy="292693"/>
          </a:xfrm>
        </p:spPr>
        <p:txBody>
          <a:bodyPr>
            <a:noAutofit/>
          </a:bodyPr>
          <a:lstStyle/>
          <a:p>
            <a:r>
              <a:rPr lang="ru-RU" sz="2667" b="1" dirty="0">
                <a:solidFill>
                  <a:srgbClr val="1E70B8"/>
                </a:solidFill>
                <a:latin typeface="+mn-lt"/>
                <a:ea typeface="+mn-ea"/>
                <a:cs typeface="+mn-cs"/>
              </a:rPr>
              <a:t>В помощь участникам конкурса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23543" y="6858136"/>
            <a:ext cx="11662888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ru-RU" sz="1600" dirty="0"/>
              <a:t>Номинации  </a:t>
            </a:r>
          </a:p>
          <a:p>
            <a:pPr>
              <a:spcAft>
                <a:spcPts val="1600"/>
              </a:spcAft>
            </a:pPr>
            <a:r>
              <a:rPr lang="ru-RU" sz="1600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11795" y="1944207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hlinkClick r:id="rId3"/>
              </a:rPr>
              <a:t>Мастер-классы:</a:t>
            </a:r>
          </a:p>
          <a:p>
            <a:r>
              <a:rPr lang="ru-RU" sz="2400" dirty="0"/>
              <a:t>2022 год </a:t>
            </a:r>
            <a:endParaRPr lang="ru-RU" sz="2400" dirty="0">
              <a:hlinkClick r:id="rId3"/>
            </a:endParaRPr>
          </a:p>
          <a:p>
            <a:r>
              <a:rPr lang="en-US" sz="2400" dirty="0" smtClean="0">
                <a:hlinkClick r:id="rId3"/>
              </a:rPr>
              <a:t>https://vkvideo.ru/playlist/-50260207_16</a:t>
            </a:r>
            <a:endParaRPr lang="ru-RU" sz="2400" dirty="0">
              <a:hlinkClick r:id=""/>
            </a:endParaRPr>
          </a:p>
          <a:p>
            <a:r>
              <a:rPr lang="ru-RU" sz="2400" dirty="0"/>
              <a:t>2023 год </a:t>
            </a:r>
          </a:p>
          <a:p>
            <a:r>
              <a:rPr lang="en-US" sz="2400" dirty="0" smtClean="0">
                <a:hlinkClick r:id="rId4"/>
              </a:rPr>
              <a:t>https://vkvideo.ru/playlist/-50260207_50</a:t>
            </a:r>
            <a:endParaRPr lang="ru-RU" sz="2400" dirty="0" smtClean="0"/>
          </a:p>
          <a:p>
            <a:endParaRPr lang="ru-RU" sz="1100" dirty="0"/>
          </a:p>
          <a:p>
            <a:r>
              <a:rPr lang="ru-RU" sz="2400" dirty="0" smtClean="0"/>
              <a:t>2024 год </a:t>
            </a:r>
          </a:p>
          <a:p>
            <a:r>
              <a:rPr lang="en-US" sz="2400" dirty="0" smtClean="0">
                <a:hlinkClick r:id="rId5"/>
              </a:rPr>
              <a:t>https://vkvideo.ru/playlist/-50260207_55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454" y="1921704"/>
            <a:ext cx="3413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hlinkClick r:id="rId6"/>
              </a:rPr>
              <a:t>https://serdtsedetyam.ru</a:t>
            </a:r>
            <a:r>
              <a:rPr lang="ru-RU" sz="2400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1426953" y="250432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hlinkClick r:id="rId7"/>
              </a:rPr>
              <a:t>http</a:t>
            </a:r>
            <a:r>
              <a:rPr lang="en-US" sz="2400" dirty="0" smtClean="0">
                <a:hlinkClick r:id="rId7"/>
              </a:rPr>
              <a:t>://</a:t>
            </a:r>
            <a:r>
              <a:rPr lang="ru-RU" sz="2400" dirty="0" smtClean="0">
                <a:hlinkClick r:id="rId7"/>
              </a:rPr>
              <a:t>дворец22.рф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76702" y="5122606"/>
            <a:ext cx="5966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Учитель года</a:t>
            </a:r>
          </a:p>
          <a:p>
            <a:r>
              <a:rPr lang="en-US" sz="2400" dirty="0" smtClean="0">
                <a:hlinkClick r:id="rId8"/>
              </a:rPr>
              <a:t>https://vkvideo.ru/@teacherofrussia/playlists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377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3298" y="949247"/>
            <a:ext cx="9698998" cy="3991897"/>
          </a:xfrm>
          <a:prstGeom prst="rect">
            <a:avLst/>
          </a:prstGeom>
          <a:solidFill>
            <a:srgbClr val="F7F8F2"/>
          </a:solidFill>
          <a:ln>
            <a:solidFill>
              <a:srgbClr val="F7F8F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212" y="209560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Организация и проведение </a:t>
            </a:r>
            <a:br>
              <a:rPr lang="ru-RU" i="1" dirty="0" smtClean="0"/>
            </a:br>
            <a:r>
              <a:rPr lang="en-US" i="1" dirty="0" smtClean="0"/>
              <a:t>XXI </a:t>
            </a:r>
            <a:r>
              <a:rPr lang="ru-RU" i="1" dirty="0" smtClean="0"/>
              <a:t>краевого конкурса </a:t>
            </a:r>
            <a:br>
              <a:rPr lang="ru-RU" i="1" dirty="0" smtClean="0"/>
            </a:br>
            <a:r>
              <a:rPr lang="ru-RU" i="1" dirty="0" smtClean="0"/>
              <a:t>профессионального мастерства </a:t>
            </a:r>
            <a:br>
              <a:rPr lang="ru-RU" i="1" dirty="0" smtClean="0"/>
            </a:br>
            <a:r>
              <a:rPr lang="ru-RU" i="1" dirty="0" smtClean="0"/>
              <a:t>работников сферы </a:t>
            </a:r>
            <a:br>
              <a:rPr lang="ru-RU" i="1" dirty="0" smtClean="0"/>
            </a:br>
            <a:r>
              <a:rPr lang="ru-RU" i="1" dirty="0" smtClean="0"/>
              <a:t>дополнительного образования </a:t>
            </a:r>
            <a:br>
              <a:rPr lang="ru-RU" i="1" dirty="0" smtClean="0"/>
            </a:br>
            <a:r>
              <a:rPr lang="ru-RU" sz="6700" i="1" dirty="0" smtClean="0"/>
              <a:t>«Сердце отдаю детям»</a:t>
            </a:r>
            <a:endParaRPr lang="ru-RU" sz="6700" i="1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735096" y="5778193"/>
            <a:ext cx="4854678" cy="917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Воронина Елена Геннадьевна, </a:t>
            </a:r>
            <a:br>
              <a:rPr lang="ru-RU" sz="2000" dirty="0" smtClean="0"/>
            </a:br>
            <a:r>
              <a:rPr lang="ru-RU" sz="2000" dirty="0" smtClean="0"/>
              <a:t>заместитель директора КГБУ ДО АКДТДИМ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1630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157315" y="1611396"/>
            <a:ext cx="8436079" cy="3712702"/>
          </a:xfrm>
          <a:prstGeom prst="rect">
            <a:avLst/>
          </a:prstGeom>
          <a:solidFill>
            <a:srgbClr val="F7F8F2"/>
          </a:solidFill>
          <a:ln>
            <a:solidFill>
              <a:srgbClr val="F7F8F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BB8F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отдаю детям-2025</a:t>
            </a:r>
            <a:endParaRPr lang="ru-RU" sz="4000" dirty="0">
              <a:solidFill>
                <a:srgbClr val="BB8F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09996" y="178277"/>
            <a:ext cx="2339797" cy="2202425"/>
            <a:chOff x="309996" y="178277"/>
            <a:chExt cx="2339797" cy="2202425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58877" y="178277"/>
              <a:ext cx="2290916" cy="2202425"/>
              <a:chOff x="9424218" y="324465"/>
              <a:chExt cx="2290916" cy="2202425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9424218" y="324465"/>
                <a:ext cx="2290916" cy="2202425"/>
              </a:xfrm>
              <a:prstGeom prst="rect">
                <a:avLst/>
              </a:prstGeom>
              <a:solidFill>
                <a:srgbClr val="DDD6CC"/>
              </a:solidFill>
              <a:ln>
                <a:solidFill>
                  <a:srgbClr val="DDD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10471353" y="471948"/>
                <a:ext cx="196645" cy="206478"/>
              </a:xfrm>
              <a:prstGeom prst="ellipse">
                <a:avLst/>
              </a:prstGeom>
              <a:solidFill>
                <a:srgbClr val="F7F8F2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309996" y="678425"/>
              <a:ext cx="2338081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/>
                <a:t>О</a:t>
              </a:r>
              <a:r>
                <a:rPr lang="ru-RU" dirty="0" smtClean="0"/>
                <a:t>ператор конкурса  </a:t>
              </a:r>
              <a:r>
                <a:rPr lang="ru-RU" dirty="0">
                  <a:solidFill>
                    <a:srgbClr val="BB8FB8"/>
                  </a:solidFill>
                </a:rPr>
                <a:t>КГБУ ДО «Алтайский краевой дворец творчества детей и молодежи»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306099" y="162288"/>
            <a:ext cx="2290916" cy="2202425"/>
            <a:chOff x="6511412" y="324464"/>
            <a:chExt cx="2290916" cy="2202425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511412" y="324464"/>
              <a:ext cx="2290916" cy="2202425"/>
              <a:chOff x="9424218" y="324465"/>
              <a:chExt cx="2290916" cy="2202425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9424218" y="324465"/>
                <a:ext cx="2290916" cy="2202425"/>
              </a:xfrm>
              <a:prstGeom prst="rect">
                <a:avLst/>
              </a:prstGeom>
              <a:solidFill>
                <a:srgbClr val="DDD6CC"/>
              </a:solidFill>
              <a:ln>
                <a:solidFill>
                  <a:srgbClr val="DDD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10471353" y="471948"/>
                <a:ext cx="196645" cy="206478"/>
              </a:xfrm>
              <a:prstGeom prst="ellipse">
                <a:avLst/>
              </a:prstGeom>
              <a:solidFill>
                <a:srgbClr val="F7F8F2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6676104" y="956325"/>
              <a:ext cx="21262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Сайт конкурса </a:t>
              </a:r>
              <a:r>
                <a:rPr lang="en-US" dirty="0">
                  <a:solidFill>
                    <a:srgbClr val="BB8FB8"/>
                  </a:solidFill>
                </a:rPr>
                <a:t>http://</a:t>
              </a:r>
              <a:r>
                <a:rPr lang="ru-RU" dirty="0">
                  <a:solidFill>
                    <a:srgbClr val="BB8FB8"/>
                  </a:solidFill>
                </a:rPr>
                <a:t>дворец22.рф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262750" y="4535235"/>
            <a:ext cx="2290916" cy="2202425"/>
            <a:chOff x="3696929" y="324464"/>
            <a:chExt cx="2290916" cy="220242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3696929" y="324464"/>
              <a:ext cx="2290916" cy="2202425"/>
              <a:chOff x="9424218" y="324465"/>
              <a:chExt cx="2290916" cy="2202425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9424218" y="324465"/>
                <a:ext cx="2290916" cy="2202425"/>
              </a:xfrm>
              <a:prstGeom prst="rect">
                <a:avLst/>
              </a:prstGeom>
              <a:solidFill>
                <a:srgbClr val="DDD6CC"/>
              </a:solidFill>
              <a:ln>
                <a:solidFill>
                  <a:srgbClr val="DDD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10471353" y="471948"/>
                <a:ext cx="196645" cy="206478"/>
              </a:xfrm>
              <a:prstGeom prst="ellipse">
                <a:avLst/>
              </a:prstGeom>
              <a:solidFill>
                <a:srgbClr val="F7F8F2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Прямоугольник 17"/>
            <p:cNvSpPr/>
            <p:nvPr/>
          </p:nvSpPr>
          <p:spPr>
            <a:xfrm>
              <a:off x="3837021" y="966156"/>
              <a:ext cx="211968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/>
                <a:t>Электронная почта</a:t>
              </a:r>
            </a:p>
            <a:p>
              <a:pPr algn="ctr"/>
              <a:r>
                <a:rPr lang="en-US" dirty="0" smtClean="0">
                  <a:solidFill>
                    <a:srgbClr val="BB8FB8"/>
                  </a:solidFill>
                </a:rPr>
                <a:t>rmc_22@mail.ru</a:t>
              </a:r>
              <a:r>
                <a:rPr lang="ru-RU" dirty="0" smtClean="0">
                  <a:solidFill>
                    <a:srgbClr val="0000FF"/>
                  </a:solidFill>
                </a:rPr>
                <a:t> 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73867" y="4505739"/>
            <a:ext cx="5349209" cy="2202426"/>
            <a:chOff x="308256" y="4488289"/>
            <a:chExt cx="5349209" cy="2202426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81282" y="4488290"/>
              <a:ext cx="2290916" cy="2202425"/>
            </a:xfrm>
            <a:prstGeom prst="rect">
              <a:avLst/>
            </a:prstGeom>
            <a:solidFill>
              <a:srgbClr val="DDD6CC"/>
            </a:solidFill>
            <a:ln>
              <a:solidFill>
                <a:srgbClr val="DDD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378975" y="4674609"/>
              <a:ext cx="196645" cy="206478"/>
            </a:xfrm>
            <a:prstGeom prst="ellipse">
              <a:avLst/>
            </a:prstGeom>
            <a:solidFill>
              <a:srgbClr val="F7F8F2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08256" y="5067406"/>
              <a:ext cx="233808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Контактные лица:</a:t>
              </a:r>
            </a:p>
            <a:p>
              <a:pPr algn="ctr"/>
              <a:r>
                <a:rPr lang="ru-RU" dirty="0" smtClean="0">
                  <a:solidFill>
                    <a:srgbClr val="BB8FB8"/>
                  </a:solidFill>
                </a:rPr>
                <a:t>Воронина Елена Геннадьевна</a:t>
              </a:r>
            </a:p>
            <a:p>
              <a:pPr algn="ctr"/>
              <a:r>
                <a:rPr lang="ru-RU" dirty="0">
                  <a:solidFill>
                    <a:srgbClr val="BB8FB8"/>
                  </a:solidFill>
                </a:rPr>
                <a:t>т</a:t>
              </a:r>
              <a:r>
                <a:rPr lang="ru-RU" dirty="0" smtClean="0">
                  <a:solidFill>
                    <a:srgbClr val="BB8FB8"/>
                  </a:solidFill>
                </a:rPr>
                <a:t>ел.: +79О39117984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99121" y="4488289"/>
              <a:ext cx="2290916" cy="2202425"/>
            </a:xfrm>
            <a:prstGeom prst="rect">
              <a:avLst/>
            </a:prstGeom>
            <a:solidFill>
              <a:srgbClr val="DDD6CC"/>
            </a:solidFill>
            <a:ln>
              <a:solidFill>
                <a:srgbClr val="DDD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4390103" y="4674609"/>
              <a:ext cx="196645" cy="206478"/>
            </a:xfrm>
            <a:prstGeom prst="ellipse">
              <a:avLst/>
            </a:prstGeom>
            <a:solidFill>
              <a:srgbClr val="F7F8F2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319384" y="5067406"/>
              <a:ext cx="233808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Контактные лица:</a:t>
              </a:r>
            </a:p>
            <a:p>
              <a:pPr algn="ctr"/>
              <a:r>
                <a:rPr lang="ru-RU" dirty="0" smtClean="0">
                  <a:solidFill>
                    <a:srgbClr val="BB8FB8"/>
                  </a:solidFill>
                </a:rPr>
                <a:t>Прыгун Елизавета Антоновна</a:t>
              </a:r>
            </a:p>
            <a:p>
              <a:pPr algn="ctr"/>
              <a:r>
                <a:rPr lang="ru-RU" dirty="0">
                  <a:solidFill>
                    <a:srgbClr val="BB8FB8"/>
                  </a:solidFill>
                </a:rPr>
                <a:t>т</a:t>
              </a:r>
              <a:r>
                <a:rPr lang="ru-RU" dirty="0" smtClean="0">
                  <a:solidFill>
                    <a:srgbClr val="BB8FB8"/>
                  </a:solidFill>
                </a:rPr>
                <a:t>ел.: +722-611</a:t>
              </a: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9556955" y="89788"/>
            <a:ext cx="2251587" cy="6664973"/>
          </a:xfrm>
          <a:prstGeom prst="rect">
            <a:avLst/>
          </a:prstGeom>
          <a:solidFill>
            <a:schemeClr val="bg1"/>
          </a:solidFill>
          <a:ln>
            <a:solidFill>
              <a:srgbClr val="F7F8F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671021" y="225881"/>
            <a:ext cx="2015613" cy="1183492"/>
          </a:xfrm>
          <a:prstGeom prst="rect">
            <a:avLst/>
          </a:prstGeom>
          <a:solidFill>
            <a:srgbClr val="F7F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9694606" y="1494300"/>
            <a:ext cx="2015613" cy="1183492"/>
          </a:xfrm>
          <a:prstGeom prst="rect">
            <a:avLst/>
          </a:prstGeom>
          <a:solidFill>
            <a:srgbClr val="F0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9700484" y="2876001"/>
            <a:ext cx="2015613" cy="1183492"/>
          </a:xfrm>
          <a:prstGeom prst="rect">
            <a:avLst/>
          </a:prstGeom>
          <a:solidFill>
            <a:srgbClr val="EA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694606" y="4217240"/>
            <a:ext cx="2015613" cy="1183492"/>
          </a:xfrm>
          <a:prstGeom prst="rect">
            <a:avLst/>
          </a:prstGeom>
          <a:solidFill>
            <a:srgbClr val="D9C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0580504" y="409071"/>
            <a:ext cx="196645" cy="206478"/>
          </a:xfrm>
          <a:prstGeom prst="ellipse">
            <a:avLst/>
          </a:prstGeom>
          <a:solidFill>
            <a:srgbClr val="DDD6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9533370" y="599921"/>
            <a:ext cx="2338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Этапы конкурса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608108" y="1600223"/>
            <a:ext cx="2338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Заочный</a:t>
            </a:r>
          </a:p>
          <a:p>
            <a:pPr algn="ctr"/>
            <a:r>
              <a:rPr lang="ru-RU" dirty="0">
                <a:solidFill>
                  <a:srgbClr val="BB8FB8"/>
                </a:solidFill>
              </a:rPr>
              <a:t>с 21.01.2025 по 05.03.2025</a:t>
            </a:r>
            <a:endParaRPr lang="ru-RU" dirty="0" smtClean="0">
              <a:solidFill>
                <a:srgbClr val="BB8FB8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556955" y="3006082"/>
            <a:ext cx="2338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Очный</a:t>
            </a:r>
          </a:p>
          <a:p>
            <a:pPr algn="ctr"/>
            <a:r>
              <a:rPr lang="ru-RU" dirty="0">
                <a:solidFill>
                  <a:srgbClr val="BB8FB8"/>
                </a:solidFill>
              </a:rPr>
              <a:t>с 29.03.2025 по 30.03.2025</a:t>
            </a:r>
            <a:endParaRPr lang="ru-RU" dirty="0" smtClean="0">
              <a:solidFill>
                <a:srgbClr val="BB8FB8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556955" y="4345535"/>
            <a:ext cx="2338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Финальный</a:t>
            </a:r>
          </a:p>
          <a:p>
            <a:pPr algn="ctr"/>
            <a:r>
              <a:rPr lang="ru-RU" dirty="0">
                <a:solidFill>
                  <a:srgbClr val="BB8FB8"/>
                </a:solidFill>
              </a:rPr>
              <a:t>с 31.03.2025 по 01.04.2025</a:t>
            </a:r>
            <a:endParaRPr lang="ru-RU" dirty="0" smtClean="0">
              <a:solidFill>
                <a:srgbClr val="BB8FB8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20892277">
            <a:off x="10066312" y="5705224"/>
            <a:ext cx="15660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Церемония 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награждения </a:t>
            </a:r>
          </a:p>
          <a:p>
            <a:pPr algn="ctr"/>
            <a:r>
              <a:rPr lang="ru-RU" i="1" dirty="0">
                <a:solidFill>
                  <a:srgbClr val="BB8F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01.04.2025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051756" y="171088"/>
            <a:ext cx="2290916" cy="2202425"/>
          </a:xfrm>
          <a:prstGeom prst="rect">
            <a:avLst/>
          </a:prstGeom>
          <a:solidFill>
            <a:srgbClr val="DDD6CC"/>
          </a:solidFill>
          <a:ln>
            <a:solidFill>
              <a:srgbClr val="DDD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092334" y="356157"/>
            <a:ext cx="196645" cy="206478"/>
          </a:xfrm>
          <a:prstGeom prst="ellipse">
            <a:avLst/>
          </a:prstGeom>
          <a:solidFill>
            <a:srgbClr val="F7F8F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959990" y="829532"/>
            <a:ext cx="2474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Группа для общения и </a:t>
            </a:r>
            <a:r>
              <a:rPr lang="ru-RU" dirty="0" err="1" smtClean="0"/>
              <a:t>вебинаров</a:t>
            </a:r>
            <a:endParaRPr lang="ru-RU" dirty="0" smtClean="0"/>
          </a:p>
          <a:p>
            <a:pPr algn="ctr"/>
            <a:r>
              <a:rPr lang="en-US" dirty="0" smtClean="0">
                <a:solidFill>
                  <a:srgbClr val="BB8FB8"/>
                </a:solidFill>
              </a:rPr>
              <a:t>https://clck.ru/3G2KNm</a:t>
            </a:r>
            <a:endParaRPr lang="ru-RU" dirty="0" smtClean="0">
              <a:solidFill>
                <a:srgbClr val="BB8FB8"/>
              </a:solidFill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7622259" y="1796903"/>
            <a:ext cx="1716128" cy="1942359"/>
            <a:chOff x="7408207" y="1850501"/>
            <a:chExt cx="1716128" cy="1942359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7408207" y="1850501"/>
              <a:ext cx="1716128" cy="1942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933" y="1923778"/>
              <a:ext cx="1666675" cy="1666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1055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8194" y="2998839"/>
            <a:ext cx="8701546" cy="1017026"/>
          </a:xfrm>
          <a:prstGeom prst="rect">
            <a:avLst/>
          </a:prstGeom>
          <a:solidFill>
            <a:srgbClr val="F7F8F2"/>
          </a:solidFill>
          <a:ln>
            <a:solidFill>
              <a:srgbClr val="F7F8F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BB8F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конкурса</a:t>
            </a:r>
            <a:endParaRPr lang="ru-RU" sz="4000" dirty="0">
              <a:solidFill>
                <a:srgbClr val="BB8F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59630" y="384906"/>
            <a:ext cx="2352453" cy="2202425"/>
            <a:chOff x="3635392" y="324464"/>
            <a:chExt cx="2352453" cy="220242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696929" y="324464"/>
              <a:ext cx="2290916" cy="2202425"/>
              <a:chOff x="9424218" y="324465"/>
              <a:chExt cx="2290916" cy="2202425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9424218" y="324465"/>
                <a:ext cx="2290916" cy="2202425"/>
              </a:xfrm>
              <a:prstGeom prst="rect">
                <a:avLst/>
              </a:prstGeom>
              <a:solidFill>
                <a:srgbClr val="DDD6CC"/>
              </a:solidFill>
              <a:ln>
                <a:solidFill>
                  <a:srgbClr val="DDD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10471353" y="471948"/>
                <a:ext cx="196645" cy="206478"/>
              </a:xfrm>
              <a:prstGeom prst="ellipse">
                <a:avLst/>
              </a:prstGeom>
              <a:solidFill>
                <a:srgbClr val="F7F8F2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3635392" y="791016"/>
              <a:ext cx="235245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Педагогические работники, </a:t>
              </a:r>
            </a:p>
            <a:p>
              <a:pPr algn="ctr"/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реализующие дополнительные образовательные программы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836706" y="421245"/>
            <a:ext cx="2494675" cy="2202425"/>
            <a:chOff x="3595048" y="324464"/>
            <a:chExt cx="2494675" cy="2202425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696929" y="324464"/>
              <a:ext cx="2290916" cy="2202425"/>
              <a:chOff x="9424218" y="324465"/>
              <a:chExt cx="2290916" cy="2202425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9424218" y="324465"/>
                <a:ext cx="2290916" cy="2202425"/>
              </a:xfrm>
              <a:prstGeom prst="rect">
                <a:avLst/>
              </a:prstGeom>
              <a:solidFill>
                <a:srgbClr val="DDD6CC"/>
              </a:solidFill>
              <a:ln>
                <a:solidFill>
                  <a:srgbClr val="DDD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10471353" y="471948"/>
                <a:ext cx="196645" cy="206478"/>
              </a:xfrm>
              <a:prstGeom prst="ellipse">
                <a:avLst/>
              </a:prstGeom>
              <a:solidFill>
                <a:srgbClr val="F7F8F2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3595048" y="792942"/>
              <a:ext cx="249467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Молодые специалисты, студенты, </a:t>
              </a:r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получающие 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высшее                                            </a:t>
              </a:r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образование, реализующие ДООП, стаж работы </a:t>
              </a:r>
              <a:b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менее 1 года</a:t>
              </a:r>
              <a:endPara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443912" y="4348879"/>
            <a:ext cx="2494675" cy="2202425"/>
            <a:chOff x="3595048" y="324464"/>
            <a:chExt cx="2494675" cy="2202425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3696929" y="324464"/>
              <a:ext cx="2290916" cy="2202425"/>
              <a:chOff x="9424218" y="324465"/>
              <a:chExt cx="2290916" cy="2202425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9424218" y="324465"/>
                <a:ext cx="2290916" cy="2202425"/>
              </a:xfrm>
              <a:prstGeom prst="rect">
                <a:avLst/>
              </a:prstGeom>
              <a:solidFill>
                <a:srgbClr val="DDD6CC"/>
              </a:solidFill>
              <a:ln>
                <a:solidFill>
                  <a:srgbClr val="DDD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10471353" y="471948"/>
                <a:ext cx="196645" cy="206478"/>
              </a:xfrm>
              <a:prstGeom prst="ellipse">
                <a:avLst/>
              </a:prstGeom>
              <a:solidFill>
                <a:srgbClr val="F7F8F2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Прямоугольник 17"/>
            <p:cNvSpPr/>
            <p:nvPr/>
          </p:nvSpPr>
          <p:spPr>
            <a:xfrm>
              <a:off x="3595048" y="694716"/>
              <a:ext cx="2494675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Методисты, старшие педагоги ДО, старшие тренеры</a:t>
              </a:r>
              <a:r>
                <a:rPr lang="ru-RU" sz="16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педагоги-организаторы, </a:t>
              </a:r>
              <a:endPara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реализующие программу наставничества </a:t>
              </a:r>
              <a:b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менее 1 года</a:t>
              </a:r>
              <a:endPara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8579832" y="384906"/>
            <a:ext cx="2494675" cy="2202425"/>
            <a:chOff x="3496726" y="324464"/>
            <a:chExt cx="2494675" cy="2202425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3696929" y="324464"/>
              <a:ext cx="2290916" cy="2202425"/>
              <a:chOff x="9424218" y="324465"/>
              <a:chExt cx="2290916" cy="2202425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9424218" y="324465"/>
                <a:ext cx="2290916" cy="2202425"/>
              </a:xfrm>
              <a:prstGeom prst="rect">
                <a:avLst/>
              </a:prstGeom>
              <a:solidFill>
                <a:srgbClr val="DDD6CC"/>
              </a:solidFill>
              <a:ln>
                <a:solidFill>
                  <a:srgbClr val="DDD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10471353" y="471948"/>
                <a:ext cx="196645" cy="206478"/>
              </a:xfrm>
              <a:prstGeom prst="ellipse">
                <a:avLst/>
              </a:prstGeom>
              <a:solidFill>
                <a:srgbClr val="F7F8F2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Прямоугольник 22"/>
            <p:cNvSpPr/>
            <p:nvPr/>
          </p:nvSpPr>
          <p:spPr>
            <a:xfrm>
              <a:off x="3496726" y="961832"/>
              <a:ext cx="249467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Индивидуальные предприниматели, осуществляющие обучение                                 по ДООП</a:t>
              </a:r>
              <a:endPara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035992" y="4332588"/>
            <a:ext cx="2352453" cy="2202425"/>
            <a:chOff x="3635392" y="471947"/>
            <a:chExt cx="2352453" cy="2202425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3696929" y="471947"/>
              <a:ext cx="2290916" cy="2202425"/>
              <a:chOff x="9424218" y="471948"/>
              <a:chExt cx="2290916" cy="2202425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9424218" y="471948"/>
                <a:ext cx="2290916" cy="2202425"/>
              </a:xfrm>
              <a:prstGeom prst="rect">
                <a:avLst/>
              </a:prstGeom>
              <a:solidFill>
                <a:srgbClr val="BB8FB8"/>
              </a:solidFill>
              <a:ln>
                <a:solidFill>
                  <a:srgbClr val="DDD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10535262" y="584539"/>
                <a:ext cx="196645" cy="206478"/>
              </a:xfrm>
              <a:prstGeom prst="ellipse">
                <a:avLst/>
              </a:prstGeom>
              <a:solidFill>
                <a:srgbClr val="F7F8F2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Прямоугольник 28"/>
            <p:cNvSpPr/>
            <p:nvPr/>
          </p:nvSpPr>
          <p:spPr>
            <a:xfrm>
              <a:off x="3635392" y="791016"/>
              <a:ext cx="2352453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Абсолютные победители Конкурса прошлых лет только в номинации «Наставничество                                                         в дополнительном образовании»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980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4815" y="304801"/>
            <a:ext cx="11275907" cy="1573160"/>
          </a:xfrm>
          <a:prstGeom prst="rect">
            <a:avLst/>
          </a:prstGeom>
          <a:solidFill>
            <a:srgbClr val="F7F8F2"/>
          </a:solidFill>
          <a:ln>
            <a:solidFill>
              <a:srgbClr val="F7F8F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BB8F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кандидатур на участие в Конкурсе по инициативе</a:t>
            </a:r>
            <a:endParaRPr lang="ru-RU" sz="4000" dirty="0">
              <a:solidFill>
                <a:srgbClr val="BB8F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56117" y="2484891"/>
            <a:ext cx="2352453" cy="2202425"/>
            <a:chOff x="3635392" y="324464"/>
            <a:chExt cx="2352453" cy="220242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696929" y="324464"/>
              <a:ext cx="2290916" cy="2202425"/>
              <a:chOff x="9424218" y="324465"/>
              <a:chExt cx="2290916" cy="2202425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9424218" y="324465"/>
                <a:ext cx="2290916" cy="2202425"/>
              </a:xfrm>
              <a:prstGeom prst="rect">
                <a:avLst/>
              </a:prstGeom>
              <a:solidFill>
                <a:srgbClr val="DDD6CC"/>
              </a:solidFill>
              <a:ln>
                <a:solidFill>
                  <a:srgbClr val="DDD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10471353" y="471948"/>
                <a:ext cx="196645" cy="206478"/>
              </a:xfrm>
              <a:prstGeom prst="ellipse">
                <a:avLst/>
              </a:prstGeom>
              <a:solidFill>
                <a:srgbClr val="F7F8F2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3635392" y="791016"/>
              <a:ext cx="235245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Муниципального органа управлением </a:t>
              </a:r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образованием</a:t>
              </a:r>
            </a:p>
            <a:p>
              <a:pPr algn="ctr"/>
              <a:r>
                <a:rPr lang="ru-RU" sz="1600" i="1" dirty="0">
                  <a:solidFill>
                    <a:srgbClr val="BB8FB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ru-RU" sz="1600" i="1" dirty="0" smtClean="0">
                  <a:solidFill>
                    <a:srgbClr val="BB8FB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обедителей и призеров муниципальных конкурсов </a:t>
              </a:r>
              <a:endParaRPr lang="ru-RU" sz="1600" i="1" dirty="0">
                <a:solidFill>
                  <a:srgbClr val="BB8FB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893752" y="2491610"/>
            <a:ext cx="2494675" cy="2202425"/>
            <a:chOff x="3595048" y="324464"/>
            <a:chExt cx="2494675" cy="2202425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3696929" y="324464"/>
              <a:ext cx="2290916" cy="2202425"/>
              <a:chOff x="9424218" y="324465"/>
              <a:chExt cx="2290916" cy="2202425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9424218" y="324465"/>
                <a:ext cx="2290916" cy="2202425"/>
              </a:xfrm>
              <a:prstGeom prst="rect">
                <a:avLst/>
              </a:prstGeom>
              <a:solidFill>
                <a:srgbClr val="DDD6CC"/>
              </a:solidFill>
              <a:ln>
                <a:solidFill>
                  <a:srgbClr val="DDD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10471353" y="471948"/>
                <a:ext cx="196645" cy="206478"/>
              </a:xfrm>
              <a:prstGeom prst="ellipse">
                <a:avLst/>
              </a:prstGeom>
              <a:solidFill>
                <a:srgbClr val="F7F8F2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Прямоугольник 22"/>
            <p:cNvSpPr/>
            <p:nvPr/>
          </p:nvSpPr>
          <p:spPr>
            <a:xfrm>
              <a:off x="3595048" y="952015"/>
              <a:ext cx="249467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Образовательной организации</a:t>
              </a:r>
              <a:endPara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9023379" y="2491611"/>
            <a:ext cx="2352453" cy="2202425"/>
            <a:chOff x="3666160" y="471947"/>
            <a:chExt cx="2352453" cy="2202425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3696929" y="471947"/>
              <a:ext cx="2290916" cy="2202425"/>
              <a:chOff x="9424218" y="471948"/>
              <a:chExt cx="2290916" cy="2202425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9424218" y="471948"/>
                <a:ext cx="2290916" cy="2202425"/>
              </a:xfrm>
              <a:prstGeom prst="rect">
                <a:avLst/>
              </a:prstGeom>
              <a:solidFill>
                <a:srgbClr val="BB8FB8"/>
              </a:solidFill>
              <a:ln>
                <a:solidFill>
                  <a:srgbClr val="DDD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10535262" y="584539"/>
                <a:ext cx="196645" cy="206478"/>
              </a:xfrm>
              <a:prstGeom prst="ellipse">
                <a:avLst/>
              </a:prstGeom>
              <a:solidFill>
                <a:srgbClr val="F7F8F2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Прямоугольник 28"/>
            <p:cNvSpPr/>
            <p:nvPr/>
          </p:nvSpPr>
          <p:spPr>
            <a:xfrm>
              <a:off x="3666160" y="1099497"/>
              <a:ext cx="235245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Самого </a:t>
              </a:r>
            </a:p>
            <a:p>
              <a:pPr algn="ctr"/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специалиста</a:t>
              </a:r>
              <a:endPara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948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6093" y="1495088"/>
            <a:ext cx="11275907" cy="5122606"/>
          </a:xfrm>
          <a:prstGeom prst="rect">
            <a:avLst/>
          </a:prstGeom>
          <a:solidFill>
            <a:srgbClr val="F7F8F2"/>
          </a:solidFill>
          <a:ln>
            <a:solidFill>
              <a:srgbClr val="F7F8F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8.1.1. «Педагог дополнительного образования по технической направленности»;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8.1.2. «Педагог дополнительного образования по естественнонаучной направленности»;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8.1.3. «Педагог дополнительного образования по художественной направленности»;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8.1.4. «Педагог дополнительного образования по туристско-краеведческой направленности»;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8.1.5. «Педагог дополнительного образования по физкультурно-спортивной направленности»;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8.1.6. «Педагог дополнительного образования по социально-гуманитарной направленности».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8.1.7.  «Дополнительное образование для детей с особыми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потребностями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8.1.8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«Профессиональный дебют»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8.1.9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«Наставничество в дополнительном образовании»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8.1.10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«Штурманы детства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rgbClr val="BB8F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52927" y="82708"/>
            <a:ext cx="2494675" cy="2202425"/>
            <a:chOff x="3595048" y="324465"/>
            <a:chExt cx="2494675" cy="2202425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3696927" y="324465"/>
              <a:ext cx="2290916" cy="2202425"/>
              <a:chOff x="9424216" y="324466"/>
              <a:chExt cx="2290916" cy="2202425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9424216" y="324466"/>
                <a:ext cx="2290916" cy="2202425"/>
              </a:xfrm>
              <a:prstGeom prst="rect">
                <a:avLst/>
              </a:prstGeom>
              <a:solidFill>
                <a:srgbClr val="DDD6CC"/>
              </a:solidFill>
              <a:ln>
                <a:solidFill>
                  <a:srgbClr val="DDD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10471353" y="471948"/>
                <a:ext cx="196645" cy="206478"/>
              </a:xfrm>
              <a:prstGeom prst="ellipse">
                <a:avLst/>
              </a:prstGeom>
              <a:solidFill>
                <a:srgbClr val="F7F8F2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Прямоугольник 22"/>
            <p:cNvSpPr/>
            <p:nvPr/>
          </p:nvSpPr>
          <p:spPr>
            <a:xfrm>
              <a:off x="3595048" y="952015"/>
              <a:ext cx="249467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i="1" dirty="0" smtClean="0">
                  <a:solidFill>
                    <a:srgbClr val="BB8FB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Номинации конкурса</a:t>
              </a:r>
              <a:endParaRPr lang="ru-RU" sz="3200" dirty="0" smtClean="0">
                <a:solidFill>
                  <a:srgbClr val="BB8FB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24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0033" y="5047364"/>
            <a:ext cx="1706277" cy="1810636"/>
          </a:xfrm>
          <a:prstGeom prst="roundRect">
            <a:avLst/>
          </a:prstGeom>
          <a:solidFill>
            <a:srgbClr val="DDD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831" y="168760"/>
            <a:ext cx="10363200" cy="292693"/>
          </a:xfrm>
        </p:spPr>
        <p:txBody>
          <a:bodyPr>
            <a:noAutofit/>
          </a:bodyPr>
          <a:lstStyle/>
          <a:p>
            <a:r>
              <a:rPr lang="ru-RU" sz="2667" b="1" dirty="0">
                <a:solidFill>
                  <a:srgbClr val="1E70B8"/>
                </a:solidFill>
                <a:latin typeface="+mn-lt"/>
                <a:ea typeface="+mn-ea"/>
                <a:cs typeface="+mn-cs"/>
              </a:rPr>
              <a:t>Этапы конкурса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69117" y="2453388"/>
            <a:ext cx="6143895" cy="14890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FF0000"/>
                </a:solidFill>
              </a:rPr>
              <a:t>1 этап:</a:t>
            </a:r>
          </a:p>
          <a:p>
            <a:r>
              <a:rPr lang="ru-RU" sz="1400" dirty="0">
                <a:solidFill>
                  <a:srgbClr val="FF0000"/>
                </a:solidFill>
              </a:rPr>
              <a:t>до </a:t>
            </a:r>
            <a:r>
              <a:rPr lang="ru-RU" sz="1400" dirty="0" smtClean="0">
                <a:solidFill>
                  <a:srgbClr val="FF0000"/>
                </a:solidFill>
              </a:rPr>
              <a:t>16.02.2025 </a:t>
            </a:r>
            <a:r>
              <a:rPr lang="ru-RU" sz="1400" dirty="0"/>
              <a:t>направить через </a:t>
            </a:r>
            <a:r>
              <a:rPr lang="ru-RU" sz="1400" dirty="0">
                <a:hlinkClick r:id="rId3"/>
              </a:rPr>
              <a:t>форму</a:t>
            </a:r>
            <a:endParaRPr lang="ru-RU" sz="1400" dirty="0"/>
          </a:p>
          <a:p>
            <a:endParaRPr lang="ru-RU" sz="1400" dirty="0">
              <a:hlinkClick r:id="rId4"/>
            </a:endParaRPr>
          </a:p>
          <a:p>
            <a:r>
              <a:rPr lang="ru-RU" sz="1400" u="sng" dirty="0">
                <a:hlinkClick r:id="rId5"/>
              </a:rPr>
              <a:t>https://clck.ru/3FjAmj</a:t>
            </a:r>
            <a:endParaRPr lang="ru-RU" sz="1400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188970" y="619151"/>
            <a:ext cx="1680664" cy="772746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67" dirty="0" smtClean="0"/>
              <a:t>январь 2025</a:t>
            </a:r>
            <a:endParaRPr lang="ru-RU" sz="2400" dirty="0"/>
          </a:p>
        </p:txBody>
      </p:sp>
      <p:sp>
        <p:nvSpPr>
          <p:cNvPr id="34" name="Пятиугольник 33"/>
          <p:cNvSpPr/>
          <p:nvPr/>
        </p:nvSpPr>
        <p:spPr>
          <a:xfrm>
            <a:off x="1869634" y="518569"/>
            <a:ext cx="10195632" cy="873327"/>
          </a:xfrm>
          <a:prstGeom prst="homePlate">
            <a:avLst/>
          </a:prstGeom>
          <a:solidFill>
            <a:srgbClr val="BB8FB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67" dirty="0"/>
          </a:p>
          <a:p>
            <a:pPr lvl="0" algn="ctr"/>
            <a:r>
              <a:rPr lang="ru-RU" sz="1467" dirty="0"/>
              <a:t>до 04 марта </a:t>
            </a:r>
            <a:r>
              <a:rPr lang="ru-RU" sz="1467" dirty="0" smtClean="0"/>
              <a:t>2025 </a:t>
            </a:r>
            <a:r>
              <a:rPr lang="ru-RU" sz="1467" dirty="0"/>
              <a:t>–заочный этап</a:t>
            </a:r>
          </a:p>
          <a:p>
            <a:pPr algn="ctr"/>
            <a:endParaRPr lang="ru-RU" sz="2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360363" y="2363011"/>
            <a:ext cx="2575180" cy="15794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17.02.2025</a:t>
            </a:r>
            <a:endParaRPr lang="ru-RU" sz="1600" dirty="0">
              <a:solidFill>
                <a:srgbClr val="FF0000"/>
              </a:solidFill>
            </a:endParaRPr>
          </a:p>
          <a:p>
            <a:pPr algn="ctr"/>
            <a:r>
              <a:rPr lang="ru-RU" sz="933" dirty="0"/>
              <a:t>тестовое онлайн-задание на сайте Конкурса </a:t>
            </a:r>
            <a:r>
              <a:rPr lang="ru-RU" sz="933" dirty="0" smtClean="0"/>
              <a:t>«</a:t>
            </a:r>
            <a:r>
              <a:rPr lang="ru-RU" sz="1000" dirty="0"/>
              <a:t>Актуальные вопросы развития сферы дополнительного образования детей»</a:t>
            </a:r>
            <a:r>
              <a:rPr lang="ru-RU" sz="933" dirty="0" smtClean="0"/>
              <a:t>»</a:t>
            </a:r>
            <a:endParaRPr lang="ru-RU" sz="933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91795" y="2464672"/>
            <a:ext cx="1584515" cy="15940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333" dirty="0">
                <a:hlinkClick r:id="rId6"/>
              </a:rPr>
              <a:t>Приказ Министерства образования и науки Алтайского края от </a:t>
            </a:r>
            <a:r>
              <a:rPr lang="ru-RU" sz="1333" dirty="0" smtClean="0">
                <a:hlinkClick r:id="rId6"/>
              </a:rPr>
              <a:t>20.01.2025 </a:t>
            </a:r>
            <a:r>
              <a:rPr lang="ru-RU" sz="1333" dirty="0">
                <a:hlinkClick r:id="rId6"/>
              </a:rPr>
              <a:t/>
            </a:r>
            <a:br>
              <a:rPr lang="ru-RU" sz="1333" dirty="0">
                <a:hlinkClick r:id="rId6"/>
              </a:rPr>
            </a:br>
            <a:r>
              <a:rPr lang="ru-RU" sz="1333" dirty="0">
                <a:hlinkClick r:id="rId6"/>
              </a:rPr>
              <a:t>№ </a:t>
            </a:r>
            <a:r>
              <a:rPr lang="ru-RU" sz="1333" dirty="0" smtClean="0"/>
              <a:t>26</a:t>
            </a:r>
            <a:endParaRPr lang="ru-RU" sz="1333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017660" y="5178388"/>
            <a:ext cx="3018592" cy="4800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/>
              <a:t>Анкету участника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008628" y="4567311"/>
            <a:ext cx="3018592" cy="4800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/>
              <a:t>согласие на обработку ПД, </a:t>
            </a:r>
          </a:p>
          <a:p>
            <a:r>
              <a:rPr lang="ru-RU" sz="1333" dirty="0"/>
              <a:t>согласие на распространение ПД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277602" y="4046799"/>
            <a:ext cx="2127158" cy="320842"/>
          </a:xfrm>
          <a:prstGeom prst="round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/>
              <a:t>п</a:t>
            </a:r>
            <a:r>
              <a:rPr lang="ru-RU" sz="1333" dirty="0" smtClean="0"/>
              <a:t>ортретная фотография</a:t>
            </a:r>
            <a:endParaRPr lang="ru-RU" sz="1333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017660" y="4024731"/>
            <a:ext cx="3018592" cy="4800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/>
              <a:t>заявку (приложение 1-3) 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008628" y="5803834"/>
            <a:ext cx="3018592" cy="608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 smtClean="0"/>
              <a:t>материалы «Профессиональное портфолио участника Конкурса                              по номинации»</a:t>
            </a:r>
            <a:endParaRPr lang="ru-RU" sz="1333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307717" y="6331216"/>
            <a:ext cx="2139089" cy="3468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 err="1"/>
              <a:t>Видеовизитка</a:t>
            </a:r>
            <a:endParaRPr lang="ru-RU" sz="1333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265671" y="4497280"/>
            <a:ext cx="2139089" cy="668045"/>
          </a:xfrm>
          <a:prstGeom prst="roundRect">
            <a:avLst/>
          </a:prstGeom>
          <a:gradFill>
            <a:gsLst>
              <a:gs pos="46000">
                <a:schemeClr val="bg1"/>
              </a:gs>
              <a:gs pos="1000">
                <a:srgbClr val="00B050"/>
              </a:gs>
              <a:gs pos="100000">
                <a:srgbClr val="00B050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/>
              <a:t>дополнительная общеобразовательная программа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292820" y="5321713"/>
            <a:ext cx="2139089" cy="8014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/>
              <a:t>сведения о результативности и качестве реализации программы</a:t>
            </a:r>
          </a:p>
        </p:txBody>
      </p:sp>
      <p:cxnSp>
        <p:nvCxnSpPr>
          <p:cNvPr id="31" name="Прямая со стрелкой 30"/>
          <p:cNvCxnSpPr>
            <a:stCxn id="51" idx="3"/>
            <a:endCxn id="53" idx="1"/>
          </p:cNvCxnSpPr>
          <p:nvPr/>
        </p:nvCxnSpPr>
        <p:spPr>
          <a:xfrm flipV="1">
            <a:off x="5027220" y="4831303"/>
            <a:ext cx="238451" cy="1276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51" idx="3"/>
            <a:endCxn id="54" idx="1"/>
          </p:cNvCxnSpPr>
          <p:nvPr/>
        </p:nvCxnSpPr>
        <p:spPr>
          <a:xfrm flipV="1">
            <a:off x="5027220" y="5722458"/>
            <a:ext cx="265600" cy="385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51" idx="3"/>
            <a:endCxn id="52" idx="1"/>
          </p:cNvCxnSpPr>
          <p:nvPr/>
        </p:nvCxnSpPr>
        <p:spPr>
          <a:xfrm>
            <a:off x="5027220" y="6107878"/>
            <a:ext cx="280497" cy="396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кругленный прямоугольник 55"/>
          <p:cNvSpPr/>
          <p:nvPr/>
        </p:nvSpPr>
        <p:spPr>
          <a:xfrm>
            <a:off x="9360363" y="4088353"/>
            <a:ext cx="2581044" cy="9032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 smtClean="0"/>
              <a:t>14.02.2025 </a:t>
            </a:r>
            <a:r>
              <a:rPr lang="ru-RU" sz="1333" dirty="0"/>
              <a:t>участникам на указанную почту придет </a:t>
            </a:r>
            <a:r>
              <a:rPr lang="ru-RU" sz="1333" dirty="0" smtClean="0"/>
              <a:t>пароль и ссылка </a:t>
            </a:r>
            <a:r>
              <a:rPr lang="ru-RU" sz="1333" dirty="0"/>
              <a:t>на тестирование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9362238" y="5144302"/>
            <a:ext cx="2581044" cy="10588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/>
              <a:t>Материалы для подготовки: </a:t>
            </a:r>
            <a:br>
              <a:rPr lang="ru-RU" sz="1333" dirty="0"/>
            </a:br>
            <a:r>
              <a:rPr lang="ru-RU" sz="1333" dirty="0"/>
              <a:t>1. </a:t>
            </a:r>
            <a:r>
              <a:rPr lang="ru-RU" sz="1333" dirty="0" smtClean="0"/>
              <a:t>дворец22.рф</a:t>
            </a:r>
            <a:endParaRPr lang="ru-RU" sz="1333" dirty="0"/>
          </a:p>
          <a:p>
            <a:r>
              <a:rPr lang="ru-RU" sz="1333" dirty="0"/>
              <a:t>2. </a:t>
            </a:r>
            <a:r>
              <a:rPr lang="ru-RU" sz="1333" dirty="0" err="1"/>
              <a:t>вебинар</a:t>
            </a:r>
            <a:r>
              <a:rPr lang="ru-RU" sz="1333" dirty="0"/>
              <a:t> </a:t>
            </a:r>
            <a:r>
              <a:rPr lang="ru-RU" sz="1333" dirty="0" smtClean="0"/>
              <a:t>11.02.2025 </a:t>
            </a:r>
            <a:r>
              <a:rPr lang="ru-RU" sz="1333" dirty="0"/>
              <a:t>в 14:00</a:t>
            </a:r>
          </a:p>
          <a:p>
            <a:endParaRPr lang="ru-RU" sz="1333" dirty="0"/>
          </a:p>
          <a:p>
            <a:endParaRPr lang="ru-RU" sz="1333" dirty="0"/>
          </a:p>
        </p:txBody>
      </p:sp>
      <p:sp>
        <p:nvSpPr>
          <p:cNvPr id="64" name="Правая фигурная скобка 63"/>
          <p:cNvSpPr/>
          <p:nvPr/>
        </p:nvSpPr>
        <p:spPr>
          <a:xfrm>
            <a:off x="7446806" y="4497281"/>
            <a:ext cx="378175" cy="1625921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5" name="TextBox 64"/>
          <p:cNvSpPr txBox="1"/>
          <p:nvPr/>
        </p:nvSpPr>
        <p:spPr>
          <a:xfrm>
            <a:off x="7643209" y="4972732"/>
            <a:ext cx="193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Размещены </a:t>
            </a:r>
          </a:p>
          <a:p>
            <a:r>
              <a:rPr lang="ru-RU" sz="1600" dirty="0"/>
              <a:t>на сайте ОО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52194" y="6233554"/>
            <a:ext cx="1803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Размещена на облаке или в </a:t>
            </a:r>
            <a:r>
              <a:rPr lang="en-US" sz="1600" dirty="0"/>
              <a:t>VK</a:t>
            </a:r>
            <a:endParaRPr lang="ru-RU" sz="1600" dirty="0"/>
          </a:p>
        </p:txBody>
      </p:sp>
      <p:pic>
        <p:nvPicPr>
          <p:cNvPr id="1026" name="Picture 2" descr="http://qrcoder.ru/code/?https%3A%2F%2Fclck.ru%2F3FjAmj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45" y="2538917"/>
            <a:ext cx="12573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5" y="1634623"/>
            <a:ext cx="706100" cy="706100"/>
          </a:xfrm>
          <a:prstGeom prst="rect">
            <a:avLst/>
          </a:prstGeom>
        </p:spPr>
      </p:pic>
      <p:cxnSp>
        <p:nvCxnSpPr>
          <p:cNvPr id="45" name="Прямая со стрелкой 44"/>
          <p:cNvCxnSpPr>
            <a:endCxn id="49" idx="1"/>
          </p:cNvCxnSpPr>
          <p:nvPr/>
        </p:nvCxnSpPr>
        <p:spPr>
          <a:xfrm flipV="1">
            <a:off x="5040794" y="4207220"/>
            <a:ext cx="236808" cy="1771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-253473" y="1855673"/>
            <a:ext cx="10363200" cy="2926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для номинаций 8.1.1 -8.1.8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033" y="5053745"/>
            <a:ext cx="17737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В текстовом формате</a:t>
            </a:r>
          </a:p>
          <a:p>
            <a:r>
              <a:rPr lang="ru-RU" sz="1200" dirty="0" smtClean="0"/>
              <a:t>заявка, согласия, анкета</a:t>
            </a:r>
          </a:p>
          <a:p>
            <a:endParaRPr lang="ru-RU" sz="1200" dirty="0"/>
          </a:p>
          <a:p>
            <a:r>
              <a:rPr lang="en-US" sz="1200" dirty="0" smtClean="0"/>
              <a:t>https://clck.ru/3G2MM7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54" y="5878613"/>
            <a:ext cx="882206" cy="8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9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831" y="168760"/>
            <a:ext cx="10363200" cy="292693"/>
          </a:xfrm>
        </p:spPr>
        <p:txBody>
          <a:bodyPr>
            <a:noAutofit/>
          </a:bodyPr>
          <a:lstStyle/>
          <a:p>
            <a:r>
              <a:rPr lang="ru-RU" sz="2667" b="1" dirty="0">
                <a:solidFill>
                  <a:srgbClr val="1E70B8"/>
                </a:solidFill>
                <a:latin typeface="+mn-lt"/>
                <a:ea typeface="+mn-ea"/>
                <a:cs typeface="+mn-cs"/>
              </a:rPr>
              <a:t>Этапы конкурса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69117" y="2453388"/>
            <a:ext cx="6143895" cy="14890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FF0000"/>
                </a:solidFill>
              </a:rPr>
              <a:t>1 этап:</a:t>
            </a:r>
          </a:p>
          <a:p>
            <a:r>
              <a:rPr lang="ru-RU" sz="1400" dirty="0">
                <a:solidFill>
                  <a:srgbClr val="FF0000"/>
                </a:solidFill>
              </a:rPr>
              <a:t>до </a:t>
            </a:r>
            <a:r>
              <a:rPr lang="ru-RU" sz="1400" dirty="0" smtClean="0">
                <a:solidFill>
                  <a:srgbClr val="FF0000"/>
                </a:solidFill>
              </a:rPr>
              <a:t>16.02.2025 </a:t>
            </a:r>
            <a:r>
              <a:rPr lang="ru-RU" sz="1400" dirty="0"/>
              <a:t>направить через </a:t>
            </a:r>
            <a:r>
              <a:rPr lang="ru-RU" sz="1400" dirty="0">
                <a:hlinkClick r:id="rId3"/>
              </a:rPr>
              <a:t>форму</a:t>
            </a:r>
            <a:endParaRPr lang="ru-RU" sz="1400" dirty="0"/>
          </a:p>
          <a:p>
            <a:endParaRPr lang="ru-RU" sz="1400" dirty="0">
              <a:hlinkClick r:id="rId4"/>
            </a:endParaRPr>
          </a:p>
          <a:p>
            <a:r>
              <a:rPr lang="ru-RU" sz="1400" u="sng" dirty="0">
                <a:hlinkClick r:id="rId5"/>
              </a:rPr>
              <a:t>https://clck.ru/3FjAmj</a:t>
            </a:r>
            <a:endParaRPr lang="ru-RU" sz="1400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188970" y="619151"/>
            <a:ext cx="1680664" cy="772746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67" dirty="0" smtClean="0"/>
              <a:t>январь 2025</a:t>
            </a:r>
            <a:endParaRPr lang="ru-RU" sz="2400" dirty="0"/>
          </a:p>
        </p:txBody>
      </p:sp>
      <p:sp>
        <p:nvSpPr>
          <p:cNvPr id="34" name="Пятиугольник 33"/>
          <p:cNvSpPr/>
          <p:nvPr/>
        </p:nvSpPr>
        <p:spPr>
          <a:xfrm>
            <a:off x="1869634" y="518569"/>
            <a:ext cx="10195632" cy="873327"/>
          </a:xfrm>
          <a:prstGeom prst="homePlate">
            <a:avLst/>
          </a:prstGeom>
          <a:solidFill>
            <a:srgbClr val="BB8FB8"/>
          </a:solidFill>
          <a:ln>
            <a:solidFill>
              <a:srgbClr val="BB8FB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67" dirty="0"/>
          </a:p>
          <a:p>
            <a:pPr lvl="0" algn="ctr"/>
            <a:r>
              <a:rPr lang="ru-RU" sz="1467" dirty="0"/>
              <a:t>до 04 марта </a:t>
            </a:r>
            <a:r>
              <a:rPr lang="ru-RU" sz="1467" dirty="0" smtClean="0"/>
              <a:t>2025 </a:t>
            </a:r>
            <a:r>
              <a:rPr lang="ru-RU" sz="1467" dirty="0"/>
              <a:t>–заочный этап</a:t>
            </a:r>
          </a:p>
          <a:p>
            <a:pPr algn="ctr"/>
            <a:endParaRPr lang="ru-RU" sz="2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360363" y="2363011"/>
            <a:ext cx="2575180" cy="15794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17.02.2025</a:t>
            </a:r>
            <a:endParaRPr lang="ru-RU" sz="1600" dirty="0">
              <a:solidFill>
                <a:srgbClr val="FF0000"/>
              </a:solidFill>
            </a:endParaRPr>
          </a:p>
          <a:p>
            <a:pPr algn="ctr"/>
            <a:r>
              <a:rPr lang="ru-RU" sz="933" dirty="0"/>
              <a:t>тестовое онлайн-задание на сайте Конкурса </a:t>
            </a:r>
            <a:r>
              <a:rPr lang="ru-RU" sz="933" dirty="0" smtClean="0"/>
              <a:t>«</a:t>
            </a:r>
            <a:r>
              <a:rPr lang="ru-RU" sz="1000" dirty="0"/>
              <a:t>Актуальные вопросы развития сферы дополнительного образования детей»</a:t>
            </a:r>
            <a:r>
              <a:rPr lang="ru-RU" sz="933" dirty="0" smtClean="0"/>
              <a:t>»</a:t>
            </a:r>
            <a:endParaRPr lang="ru-RU" sz="933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91795" y="2464672"/>
            <a:ext cx="1584515" cy="15940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333" dirty="0">
                <a:hlinkClick r:id="rId6"/>
              </a:rPr>
              <a:t>Приказ Министерства образования и науки Алтайского края от </a:t>
            </a:r>
            <a:r>
              <a:rPr lang="ru-RU" sz="1333" dirty="0" smtClean="0">
                <a:hlinkClick r:id="rId6"/>
              </a:rPr>
              <a:t>20.01.2025 </a:t>
            </a:r>
            <a:r>
              <a:rPr lang="ru-RU" sz="1333" dirty="0">
                <a:hlinkClick r:id="rId6"/>
              </a:rPr>
              <a:t/>
            </a:r>
            <a:br>
              <a:rPr lang="ru-RU" sz="1333" dirty="0">
                <a:hlinkClick r:id="rId6"/>
              </a:rPr>
            </a:br>
            <a:r>
              <a:rPr lang="ru-RU" sz="1333" dirty="0">
                <a:hlinkClick r:id="rId6"/>
              </a:rPr>
              <a:t>№ </a:t>
            </a:r>
            <a:r>
              <a:rPr lang="ru-RU" sz="1333" dirty="0" smtClean="0"/>
              <a:t>26</a:t>
            </a:r>
            <a:endParaRPr lang="ru-RU" sz="1333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017660" y="5178388"/>
            <a:ext cx="3018592" cy="4800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/>
              <a:t>Анкету участника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008628" y="4567311"/>
            <a:ext cx="3018592" cy="4800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/>
              <a:t>согласие на обработку ПД, </a:t>
            </a:r>
          </a:p>
          <a:p>
            <a:r>
              <a:rPr lang="ru-RU" sz="1333" dirty="0"/>
              <a:t>согласие на распространение ПД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277602" y="4046799"/>
            <a:ext cx="2127158" cy="320842"/>
          </a:xfrm>
          <a:prstGeom prst="round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/>
              <a:t>п</a:t>
            </a:r>
            <a:r>
              <a:rPr lang="ru-RU" sz="1333" dirty="0" smtClean="0"/>
              <a:t>ортретная фотография</a:t>
            </a:r>
            <a:endParaRPr lang="ru-RU" sz="1333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017660" y="4024731"/>
            <a:ext cx="3018592" cy="4800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/>
              <a:t>заявку (приложение 1-3) 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008628" y="5803834"/>
            <a:ext cx="3018592" cy="608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 smtClean="0"/>
              <a:t>материалы «Профессиональное портфолио участника Конкурса                              по номинации»</a:t>
            </a:r>
            <a:endParaRPr lang="ru-RU" sz="1333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307717" y="6331216"/>
            <a:ext cx="2139089" cy="3468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 err="1"/>
              <a:t>Видеовизитка</a:t>
            </a:r>
            <a:endParaRPr lang="ru-RU" sz="1333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265671" y="4497280"/>
            <a:ext cx="2139089" cy="668045"/>
          </a:xfrm>
          <a:prstGeom prst="roundRect">
            <a:avLst/>
          </a:prstGeom>
          <a:gradFill>
            <a:gsLst>
              <a:gs pos="46000">
                <a:schemeClr val="bg1"/>
              </a:gs>
              <a:gs pos="1000">
                <a:srgbClr val="C00000"/>
              </a:gs>
              <a:gs pos="100000">
                <a:srgbClr val="C00000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 smtClean="0"/>
              <a:t>Программа наставничества</a:t>
            </a:r>
            <a:endParaRPr lang="ru-RU" sz="1333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292820" y="5321713"/>
            <a:ext cx="2139089" cy="8014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/>
              <a:t>сведения о результативности и качестве реализации программы</a:t>
            </a:r>
          </a:p>
        </p:txBody>
      </p:sp>
      <p:cxnSp>
        <p:nvCxnSpPr>
          <p:cNvPr id="31" name="Прямая со стрелкой 30"/>
          <p:cNvCxnSpPr>
            <a:stCxn id="51" idx="3"/>
            <a:endCxn id="53" idx="1"/>
          </p:cNvCxnSpPr>
          <p:nvPr/>
        </p:nvCxnSpPr>
        <p:spPr>
          <a:xfrm flipV="1">
            <a:off x="5027220" y="4831303"/>
            <a:ext cx="238451" cy="1276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51" idx="3"/>
            <a:endCxn id="54" idx="1"/>
          </p:cNvCxnSpPr>
          <p:nvPr/>
        </p:nvCxnSpPr>
        <p:spPr>
          <a:xfrm flipV="1">
            <a:off x="5027220" y="5722458"/>
            <a:ext cx="265600" cy="385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51" idx="3"/>
            <a:endCxn id="52" idx="1"/>
          </p:cNvCxnSpPr>
          <p:nvPr/>
        </p:nvCxnSpPr>
        <p:spPr>
          <a:xfrm>
            <a:off x="5027220" y="6107878"/>
            <a:ext cx="280497" cy="396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кругленный прямоугольник 55"/>
          <p:cNvSpPr/>
          <p:nvPr/>
        </p:nvSpPr>
        <p:spPr>
          <a:xfrm>
            <a:off x="9360363" y="4088353"/>
            <a:ext cx="2581044" cy="9032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 smtClean="0"/>
              <a:t>14.02.2025 </a:t>
            </a:r>
            <a:r>
              <a:rPr lang="ru-RU" sz="1333" dirty="0"/>
              <a:t>участникам на указанную почту придет </a:t>
            </a:r>
            <a:r>
              <a:rPr lang="ru-RU" sz="1333" dirty="0" smtClean="0"/>
              <a:t>пароль и ссылка </a:t>
            </a:r>
            <a:r>
              <a:rPr lang="ru-RU" sz="1333" dirty="0"/>
              <a:t>на тестирование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9362238" y="5144302"/>
            <a:ext cx="2581044" cy="10588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/>
              <a:t>Материалы для подготовки: </a:t>
            </a:r>
            <a:br>
              <a:rPr lang="ru-RU" sz="1333" dirty="0"/>
            </a:br>
            <a:r>
              <a:rPr lang="ru-RU" sz="1333" dirty="0"/>
              <a:t>1. </a:t>
            </a:r>
            <a:r>
              <a:rPr lang="ru-RU" sz="1333" dirty="0" smtClean="0"/>
              <a:t>дворец22.рф</a:t>
            </a:r>
            <a:endParaRPr lang="ru-RU" sz="1333" dirty="0"/>
          </a:p>
          <a:p>
            <a:r>
              <a:rPr lang="ru-RU" sz="1333" dirty="0"/>
              <a:t>2. </a:t>
            </a:r>
            <a:r>
              <a:rPr lang="ru-RU" sz="1333" dirty="0" err="1"/>
              <a:t>вебинар</a:t>
            </a:r>
            <a:r>
              <a:rPr lang="ru-RU" sz="1333" dirty="0"/>
              <a:t> </a:t>
            </a:r>
            <a:r>
              <a:rPr lang="ru-RU" sz="1333" dirty="0" smtClean="0"/>
              <a:t>11.02.2025 </a:t>
            </a:r>
            <a:r>
              <a:rPr lang="ru-RU" sz="1333" dirty="0"/>
              <a:t>в 14:00</a:t>
            </a:r>
          </a:p>
          <a:p>
            <a:endParaRPr lang="ru-RU" sz="1333" dirty="0"/>
          </a:p>
          <a:p>
            <a:endParaRPr lang="ru-RU" sz="1333" dirty="0"/>
          </a:p>
        </p:txBody>
      </p:sp>
      <p:sp>
        <p:nvSpPr>
          <p:cNvPr id="64" name="Правая фигурная скобка 63"/>
          <p:cNvSpPr/>
          <p:nvPr/>
        </p:nvSpPr>
        <p:spPr>
          <a:xfrm>
            <a:off x="7446806" y="4497281"/>
            <a:ext cx="378175" cy="1625921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5" name="TextBox 64"/>
          <p:cNvSpPr txBox="1"/>
          <p:nvPr/>
        </p:nvSpPr>
        <p:spPr>
          <a:xfrm>
            <a:off x="7643209" y="4972732"/>
            <a:ext cx="193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Размещены </a:t>
            </a:r>
          </a:p>
          <a:p>
            <a:r>
              <a:rPr lang="ru-RU" sz="1600" dirty="0"/>
              <a:t>на сайте ОО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52194" y="6233554"/>
            <a:ext cx="1803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Размещена на облаке или в </a:t>
            </a:r>
            <a:r>
              <a:rPr lang="en-US" sz="1600" dirty="0"/>
              <a:t>VK</a:t>
            </a:r>
            <a:endParaRPr lang="ru-RU" sz="1600" dirty="0"/>
          </a:p>
        </p:txBody>
      </p:sp>
      <p:pic>
        <p:nvPicPr>
          <p:cNvPr id="1026" name="Picture 2" descr="http://qrcoder.ru/code/?https%3A%2F%2Fclck.ru%2F3FjAmj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45" y="2538917"/>
            <a:ext cx="12573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7" y="4277316"/>
            <a:ext cx="1381125" cy="1381125"/>
          </a:xfrm>
          <a:prstGeom prst="rect">
            <a:avLst/>
          </a:prstGeom>
        </p:spPr>
      </p:pic>
      <p:cxnSp>
        <p:nvCxnSpPr>
          <p:cNvPr id="45" name="Прямая со стрелкой 44"/>
          <p:cNvCxnSpPr>
            <a:endCxn id="49" idx="1"/>
          </p:cNvCxnSpPr>
          <p:nvPr/>
        </p:nvCxnSpPr>
        <p:spPr>
          <a:xfrm flipV="1">
            <a:off x="5040794" y="4207220"/>
            <a:ext cx="236808" cy="1771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284753" y="2014336"/>
            <a:ext cx="10363200" cy="2926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для номинаций 8.1.9.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«Наставничество в дополнительном образовании» </a:t>
            </a:r>
            <a:endParaRPr lang="ru-RU" sz="2667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7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831" y="168760"/>
            <a:ext cx="10363200" cy="292693"/>
          </a:xfrm>
        </p:spPr>
        <p:txBody>
          <a:bodyPr>
            <a:noAutofit/>
          </a:bodyPr>
          <a:lstStyle/>
          <a:p>
            <a:r>
              <a:rPr lang="ru-RU" sz="2667" b="1" dirty="0">
                <a:solidFill>
                  <a:srgbClr val="1E70B8"/>
                </a:solidFill>
                <a:latin typeface="+mn-lt"/>
                <a:ea typeface="+mn-ea"/>
                <a:cs typeface="+mn-cs"/>
              </a:rPr>
              <a:t>Этапы конкурса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69117" y="2453388"/>
            <a:ext cx="6143895" cy="14890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FF0000"/>
                </a:solidFill>
              </a:rPr>
              <a:t>1 этап:</a:t>
            </a:r>
          </a:p>
          <a:p>
            <a:r>
              <a:rPr lang="ru-RU" sz="1400" dirty="0">
                <a:solidFill>
                  <a:srgbClr val="FF0000"/>
                </a:solidFill>
              </a:rPr>
              <a:t>до </a:t>
            </a:r>
            <a:r>
              <a:rPr lang="ru-RU" sz="1400" dirty="0" smtClean="0">
                <a:solidFill>
                  <a:srgbClr val="FF0000"/>
                </a:solidFill>
              </a:rPr>
              <a:t>16.02.2025 </a:t>
            </a:r>
            <a:r>
              <a:rPr lang="ru-RU" sz="1400" dirty="0"/>
              <a:t>направить через </a:t>
            </a:r>
            <a:r>
              <a:rPr lang="ru-RU" sz="1400" dirty="0">
                <a:hlinkClick r:id="rId3"/>
              </a:rPr>
              <a:t>форму</a:t>
            </a:r>
            <a:endParaRPr lang="ru-RU" sz="1400" dirty="0"/>
          </a:p>
          <a:p>
            <a:endParaRPr lang="ru-RU" sz="1400" dirty="0">
              <a:hlinkClick r:id="rId4"/>
            </a:endParaRPr>
          </a:p>
          <a:p>
            <a:r>
              <a:rPr lang="ru-RU" sz="1400" u="sng" dirty="0">
                <a:hlinkClick r:id="rId5"/>
              </a:rPr>
              <a:t>https://clck.ru/3FjAmj</a:t>
            </a:r>
            <a:endParaRPr lang="ru-RU" sz="1400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188970" y="619151"/>
            <a:ext cx="1680664" cy="772746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67" dirty="0" smtClean="0"/>
              <a:t>январь 2025</a:t>
            </a:r>
            <a:endParaRPr lang="ru-RU" sz="2400" dirty="0"/>
          </a:p>
        </p:txBody>
      </p:sp>
      <p:sp>
        <p:nvSpPr>
          <p:cNvPr id="34" name="Пятиугольник 33"/>
          <p:cNvSpPr/>
          <p:nvPr/>
        </p:nvSpPr>
        <p:spPr>
          <a:xfrm>
            <a:off x="1869634" y="518569"/>
            <a:ext cx="10195632" cy="873327"/>
          </a:xfrm>
          <a:prstGeom prst="homePlate">
            <a:avLst/>
          </a:prstGeom>
          <a:solidFill>
            <a:srgbClr val="BB8FB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67" dirty="0"/>
          </a:p>
          <a:p>
            <a:pPr lvl="0" algn="ctr"/>
            <a:r>
              <a:rPr lang="ru-RU" sz="1467" dirty="0"/>
              <a:t>до 04 марта </a:t>
            </a:r>
            <a:r>
              <a:rPr lang="ru-RU" sz="1467" dirty="0" smtClean="0"/>
              <a:t>2025 </a:t>
            </a:r>
            <a:r>
              <a:rPr lang="ru-RU" sz="1467" dirty="0"/>
              <a:t>–заочный этап</a:t>
            </a:r>
          </a:p>
          <a:p>
            <a:pPr algn="ctr"/>
            <a:endParaRPr lang="ru-RU" sz="2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360363" y="2363011"/>
            <a:ext cx="2575180" cy="15794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17.02.2025</a:t>
            </a:r>
            <a:endParaRPr lang="ru-RU" sz="1600" dirty="0">
              <a:solidFill>
                <a:srgbClr val="FF0000"/>
              </a:solidFill>
            </a:endParaRPr>
          </a:p>
          <a:p>
            <a:pPr algn="ctr"/>
            <a:r>
              <a:rPr lang="ru-RU" sz="933" dirty="0"/>
              <a:t>тестовое онлайн-задание на сайте Конкурса </a:t>
            </a:r>
            <a:r>
              <a:rPr lang="ru-RU" sz="933" dirty="0" smtClean="0"/>
              <a:t>«</a:t>
            </a:r>
            <a:r>
              <a:rPr lang="ru-RU" sz="1000" dirty="0"/>
              <a:t>Актуальные вопросы развития сферы дополнительного образования детей»</a:t>
            </a:r>
            <a:r>
              <a:rPr lang="ru-RU" sz="933" dirty="0" smtClean="0"/>
              <a:t>»</a:t>
            </a:r>
            <a:endParaRPr lang="ru-RU" sz="933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91795" y="2464672"/>
            <a:ext cx="1584515" cy="15940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333" dirty="0">
                <a:hlinkClick r:id="rId6"/>
              </a:rPr>
              <a:t>Приказ Министерства образования и науки Алтайского края от </a:t>
            </a:r>
            <a:r>
              <a:rPr lang="ru-RU" sz="1333" dirty="0" smtClean="0">
                <a:hlinkClick r:id="rId6"/>
              </a:rPr>
              <a:t>20.01.2025 </a:t>
            </a:r>
            <a:r>
              <a:rPr lang="ru-RU" sz="1333" dirty="0">
                <a:hlinkClick r:id="rId6"/>
              </a:rPr>
              <a:t/>
            </a:r>
            <a:br>
              <a:rPr lang="ru-RU" sz="1333" dirty="0">
                <a:hlinkClick r:id="rId6"/>
              </a:rPr>
            </a:br>
            <a:r>
              <a:rPr lang="ru-RU" sz="1333" dirty="0">
                <a:hlinkClick r:id="rId6"/>
              </a:rPr>
              <a:t>№ </a:t>
            </a:r>
            <a:r>
              <a:rPr lang="ru-RU" sz="1333" dirty="0" smtClean="0"/>
              <a:t>26</a:t>
            </a:r>
            <a:endParaRPr lang="ru-RU" sz="1333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017660" y="5178388"/>
            <a:ext cx="3018592" cy="4800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/>
              <a:t>Анкету участника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008628" y="4567311"/>
            <a:ext cx="3018592" cy="4800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/>
              <a:t>согласие на обработку ПД, </a:t>
            </a:r>
          </a:p>
          <a:p>
            <a:r>
              <a:rPr lang="ru-RU" sz="1333" dirty="0"/>
              <a:t>согласие на распространение ПД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277602" y="4046799"/>
            <a:ext cx="2127158" cy="320842"/>
          </a:xfrm>
          <a:prstGeom prst="round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/>
              <a:t>п</a:t>
            </a:r>
            <a:r>
              <a:rPr lang="ru-RU" sz="1333" dirty="0" smtClean="0"/>
              <a:t>ортретная фотография</a:t>
            </a:r>
            <a:endParaRPr lang="ru-RU" sz="1333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017660" y="4024731"/>
            <a:ext cx="3018592" cy="4800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/>
              <a:t>заявку (приложение 1-3) 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008628" y="5803834"/>
            <a:ext cx="3018592" cy="608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 smtClean="0"/>
              <a:t>материалы «Профессиональное портфолио участника Конкурса                              по номинации»</a:t>
            </a:r>
            <a:endParaRPr lang="ru-RU" sz="1333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307717" y="6331216"/>
            <a:ext cx="2139089" cy="3468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 err="1"/>
              <a:t>Видеовизитка</a:t>
            </a:r>
            <a:endParaRPr lang="ru-RU" sz="1333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265671" y="4497280"/>
            <a:ext cx="2139089" cy="668045"/>
          </a:xfrm>
          <a:prstGeom prst="roundRect">
            <a:avLst/>
          </a:prstGeom>
          <a:gradFill>
            <a:gsLst>
              <a:gs pos="46000">
                <a:schemeClr val="bg1"/>
              </a:gs>
              <a:gs pos="1000">
                <a:srgbClr val="7030A0"/>
              </a:gs>
              <a:gs pos="100000">
                <a:srgbClr val="7030A0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 smtClean="0"/>
              <a:t>Программа воспитания, план отрядной деятельности и </a:t>
            </a:r>
            <a:r>
              <a:rPr lang="ru-RU" sz="1333" dirty="0" err="1" smtClean="0"/>
              <a:t>пр</a:t>
            </a:r>
            <a:endParaRPr lang="ru-RU" sz="1333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292820" y="5321713"/>
            <a:ext cx="2139089" cy="8014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/>
              <a:t>сведения о результативности и качестве реализации программы</a:t>
            </a:r>
          </a:p>
        </p:txBody>
      </p:sp>
      <p:cxnSp>
        <p:nvCxnSpPr>
          <p:cNvPr id="31" name="Прямая со стрелкой 30"/>
          <p:cNvCxnSpPr>
            <a:stCxn id="51" idx="3"/>
            <a:endCxn id="53" idx="1"/>
          </p:cNvCxnSpPr>
          <p:nvPr/>
        </p:nvCxnSpPr>
        <p:spPr>
          <a:xfrm flipV="1">
            <a:off x="5027220" y="4831303"/>
            <a:ext cx="238451" cy="1276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51" idx="3"/>
            <a:endCxn id="54" idx="1"/>
          </p:cNvCxnSpPr>
          <p:nvPr/>
        </p:nvCxnSpPr>
        <p:spPr>
          <a:xfrm flipV="1">
            <a:off x="5027220" y="5722458"/>
            <a:ext cx="265600" cy="385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51" idx="3"/>
            <a:endCxn id="52" idx="1"/>
          </p:cNvCxnSpPr>
          <p:nvPr/>
        </p:nvCxnSpPr>
        <p:spPr>
          <a:xfrm>
            <a:off x="5027220" y="6107878"/>
            <a:ext cx="280497" cy="396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кругленный прямоугольник 55"/>
          <p:cNvSpPr/>
          <p:nvPr/>
        </p:nvSpPr>
        <p:spPr>
          <a:xfrm>
            <a:off x="9360363" y="4088353"/>
            <a:ext cx="2581044" cy="9032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 smtClean="0"/>
              <a:t>14.02.2025 </a:t>
            </a:r>
            <a:r>
              <a:rPr lang="ru-RU" sz="1333" dirty="0"/>
              <a:t>участникам на указанную почту придет </a:t>
            </a:r>
            <a:r>
              <a:rPr lang="ru-RU" sz="1333" dirty="0" smtClean="0"/>
              <a:t>пароль и ссылка </a:t>
            </a:r>
            <a:r>
              <a:rPr lang="ru-RU" sz="1333" dirty="0"/>
              <a:t>на тестирование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9362238" y="5144302"/>
            <a:ext cx="2581044" cy="10588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/>
              <a:t>Материалы для подготовки: </a:t>
            </a:r>
            <a:br>
              <a:rPr lang="ru-RU" sz="1333" dirty="0"/>
            </a:br>
            <a:r>
              <a:rPr lang="ru-RU" sz="1333" dirty="0"/>
              <a:t>1. </a:t>
            </a:r>
            <a:r>
              <a:rPr lang="ru-RU" sz="1333" dirty="0" smtClean="0"/>
              <a:t>дворец22.рф</a:t>
            </a:r>
            <a:endParaRPr lang="ru-RU" sz="1333" dirty="0"/>
          </a:p>
          <a:p>
            <a:r>
              <a:rPr lang="ru-RU" sz="1333" dirty="0"/>
              <a:t>2. </a:t>
            </a:r>
            <a:r>
              <a:rPr lang="ru-RU" sz="1333" dirty="0" err="1"/>
              <a:t>вебинар</a:t>
            </a:r>
            <a:r>
              <a:rPr lang="ru-RU" sz="1333" dirty="0"/>
              <a:t> </a:t>
            </a:r>
            <a:r>
              <a:rPr lang="ru-RU" sz="1333" dirty="0" smtClean="0"/>
              <a:t>11.02.2025 </a:t>
            </a:r>
            <a:r>
              <a:rPr lang="ru-RU" sz="1333" dirty="0"/>
              <a:t>в 14:00</a:t>
            </a:r>
          </a:p>
          <a:p>
            <a:endParaRPr lang="ru-RU" sz="1333" dirty="0"/>
          </a:p>
          <a:p>
            <a:endParaRPr lang="ru-RU" sz="1333" dirty="0"/>
          </a:p>
        </p:txBody>
      </p:sp>
      <p:sp>
        <p:nvSpPr>
          <p:cNvPr id="64" name="Правая фигурная скобка 63"/>
          <p:cNvSpPr/>
          <p:nvPr/>
        </p:nvSpPr>
        <p:spPr>
          <a:xfrm>
            <a:off x="7446806" y="4497281"/>
            <a:ext cx="378175" cy="1625921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5" name="TextBox 64"/>
          <p:cNvSpPr txBox="1"/>
          <p:nvPr/>
        </p:nvSpPr>
        <p:spPr>
          <a:xfrm>
            <a:off x="7643209" y="4972732"/>
            <a:ext cx="193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Размещены </a:t>
            </a:r>
          </a:p>
          <a:p>
            <a:r>
              <a:rPr lang="ru-RU" sz="1600" dirty="0"/>
              <a:t>на сайте ОО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52194" y="6233554"/>
            <a:ext cx="1803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Размещена на облаке или в </a:t>
            </a:r>
            <a:r>
              <a:rPr lang="en-US" sz="1600" dirty="0"/>
              <a:t>VK</a:t>
            </a:r>
            <a:endParaRPr lang="ru-RU" sz="1600" dirty="0"/>
          </a:p>
        </p:txBody>
      </p:sp>
      <p:pic>
        <p:nvPicPr>
          <p:cNvPr id="1026" name="Picture 2" descr="http://qrcoder.ru/code/?https%3A%2F%2Fclck.ru%2F3FjAmj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45" y="2538917"/>
            <a:ext cx="12573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7" y="4277316"/>
            <a:ext cx="1381125" cy="1381125"/>
          </a:xfrm>
          <a:prstGeom prst="rect">
            <a:avLst/>
          </a:prstGeom>
        </p:spPr>
      </p:pic>
      <p:cxnSp>
        <p:nvCxnSpPr>
          <p:cNvPr id="45" name="Прямая со стрелкой 44"/>
          <p:cNvCxnSpPr>
            <a:endCxn id="49" idx="1"/>
          </p:cNvCxnSpPr>
          <p:nvPr/>
        </p:nvCxnSpPr>
        <p:spPr>
          <a:xfrm flipV="1">
            <a:off x="5040794" y="4207220"/>
            <a:ext cx="236808" cy="1771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284753" y="2014336"/>
            <a:ext cx="10363200" cy="2926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для номинаций 8.1.9.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«Штурманы детства» </a:t>
            </a:r>
            <a:endParaRPr lang="ru-RU" sz="2667" b="1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2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750</Words>
  <Application>Microsoft Office PowerPoint</Application>
  <PresentationFormat>Широкоэкранный</PresentationFormat>
  <Paragraphs>195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Организация и проведение  XXI краевого конкурса  профессионального мастерства  работников сферы  дополнительного образования  «Сердце отдаю детям»</vt:lpstr>
      <vt:lpstr>Организация и проведение  XXI краевого конкурса  профессионального мастерства  работников сферы  дополнительного образования  «Сердце отдаю детям»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конкурса</vt:lpstr>
      <vt:lpstr>Этапы конкурса</vt:lpstr>
      <vt:lpstr>Этапы конкурса</vt:lpstr>
      <vt:lpstr>Этапы конкурса</vt:lpstr>
      <vt:lpstr>Этапы конкурса</vt:lpstr>
      <vt:lpstr>В помощь участникам конкурса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19</cp:revision>
  <dcterms:created xsi:type="dcterms:W3CDTF">2025-01-28T02:53:18Z</dcterms:created>
  <dcterms:modified xsi:type="dcterms:W3CDTF">2025-01-28T07:43:55Z</dcterms:modified>
</cp:coreProperties>
</file>